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1" r:id="rId4"/>
    <p:sldId id="258" r:id="rId5"/>
    <p:sldId id="260" r:id="rId6"/>
    <p:sldId id="262" r:id="rId7"/>
    <p:sldId id="263" r:id="rId8"/>
    <p:sldId id="265" r:id="rId9"/>
    <p:sldId id="266" r:id="rId10"/>
    <p:sldId id="267" r:id="rId11"/>
    <p:sldId id="268" r:id="rId12"/>
    <p:sldId id="269" r:id="rId13"/>
    <p:sldId id="270" r:id="rId14"/>
    <p:sldId id="271" r:id="rId15"/>
    <p:sldId id="272" r:id="rId16"/>
    <p:sldId id="273" r:id="rId17"/>
    <p:sldId id="274" r:id="rId18"/>
    <p:sldId id="279" r:id="rId19"/>
    <p:sldId id="275" r:id="rId20"/>
    <p:sldId id="280" r:id="rId21"/>
    <p:sldId id="276" r:id="rId22"/>
    <p:sldId id="277" r:id="rId23"/>
    <p:sldId id="278" r:id="rId24"/>
    <p:sldId id="281" r:id="rId25"/>
    <p:sldId id="282" r:id="rId26"/>
    <p:sldId id="283" r:id="rId27"/>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130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s-ES" smtClean="0"/>
              <a:t>Haga clic para modificar el estilo de título del patrón</a:t>
            </a:r>
            <a:endParaRPr kumimoji="0" lang="en-US"/>
          </a:p>
        </p:txBody>
      </p:sp>
      <p:sp>
        <p:nvSpPr>
          <p:cNvPr id="28" name="27 Marcador de fecha"/>
          <p:cNvSpPr>
            <a:spLocks noGrp="1"/>
          </p:cNvSpPr>
          <p:nvPr>
            <p:ph type="dt" sz="half" idx="10"/>
          </p:nvPr>
        </p:nvSpPr>
        <p:spPr/>
        <p:txBody>
          <a:bodyPr/>
          <a:lstStyle/>
          <a:p>
            <a:fld id="{69BA98D6-2E60-4B29-BCFE-E25B9F911CDB}" type="datetimeFigureOut">
              <a:rPr lang="es-AR" smtClean="0"/>
              <a:pPr/>
              <a:t>01/10/2016</a:t>
            </a:fld>
            <a:endParaRPr lang="es-AR"/>
          </a:p>
        </p:txBody>
      </p:sp>
      <p:sp>
        <p:nvSpPr>
          <p:cNvPr id="17" name="16 Marcador de pie de página"/>
          <p:cNvSpPr>
            <a:spLocks noGrp="1"/>
          </p:cNvSpPr>
          <p:nvPr>
            <p:ph type="ftr" sz="quarter" idx="11"/>
          </p:nvPr>
        </p:nvSpPr>
        <p:spPr/>
        <p:txBody>
          <a:bodyPr/>
          <a:lstStyle/>
          <a:p>
            <a:endParaRPr lang="es-AR"/>
          </a:p>
        </p:txBody>
      </p:sp>
      <p:sp>
        <p:nvSpPr>
          <p:cNvPr id="29" name="28 Marcador de número de diapositiva"/>
          <p:cNvSpPr>
            <a:spLocks noGrp="1"/>
          </p:cNvSpPr>
          <p:nvPr>
            <p:ph type="sldNum" sz="quarter" idx="12"/>
          </p:nvPr>
        </p:nvSpPr>
        <p:spPr/>
        <p:txBody>
          <a:bodyPr/>
          <a:lstStyle/>
          <a:p>
            <a:fld id="{5FBB5FB8-B09B-4532-A9CE-431FE872C16D}" type="slidenum">
              <a:rPr lang="es-AR" smtClean="0"/>
              <a:pPr/>
              <a:t>‹Nº›</a:t>
            </a:fld>
            <a:endParaRPr lang="es-AR"/>
          </a:p>
        </p:txBody>
      </p:sp>
      <p:sp>
        <p:nvSpPr>
          <p:cNvPr id="9" name="8 Subtítulo"/>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9BA98D6-2E60-4B29-BCFE-E25B9F911CDB}" type="datetimeFigureOut">
              <a:rPr lang="es-AR" smtClean="0"/>
              <a:pPr/>
              <a:t>01/10/2016</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5FBB5FB8-B09B-4532-A9CE-431FE872C16D}" type="slidenum">
              <a:rPr lang="es-AR" smtClean="0"/>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9BA98D6-2E60-4B29-BCFE-E25B9F911CDB}" type="datetimeFigureOut">
              <a:rPr lang="es-AR" smtClean="0"/>
              <a:pPr/>
              <a:t>01/10/2016</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5FBB5FB8-B09B-4532-A9CE-431FE872C16D}" type="slidenum">
              <a:rPr lang="es-AR" smtClean="0"/>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9BA98D6-2E60-4B29-BCFE-E25B9F911CDB}" type="datetimeFigureOut">
              <a:rPr lang="es-AR" smtClean="0"/>
              <a:pPr/>
              <a:t>01/10/2016</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p:txBody>
          <a:bodyPr/>
          <a:lstStyle/>
          <a:p>
            <a:fld id="{5FBB5FB8-B09B-4532-A9CE-431FE872C16D}" type="slidenum">
              <a:rPr lang="es-AR" smtClean="0"/>
              <a:pPr/>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69BA98D6-2E60-4B29-BCFE-E25B9F911CDB}" type="datetimeFigureOut">
              <a:rPr lang="es-AR" smtClean="0"/>
              <a:pPr/>
              <a:t>01/10/2016</a:t>
            </a:fld>
            <a:endParaRPr lang="es-AR"/>
          </a:p>
        </p:txBody>
      </p:sp>
      <p:sp>
        <p:nvSpPr>
          <p:cNvPr id="5" name="4 Marcador de pie de página"/>
          <p:cNvSpPr>
            <a:spLocks noGrp="1"/>
          </p:cNvSpPr>
          <p:nvPr>
            <p:ph type="ftr" sz="quarter" idx="11"/>
          </p:nvPr>
        </p:nvSpPr>
        <p:spPr/>
        <p:txBody>
          <a:bodyPr/>
          <a:lstStyle/>
          <a:p>
            <a:endParaRPr lang="es-AR"/>
          </a:p>
        </p:txBody>
      </p:sp>
      <p:sp>
        <p:nvSpPr>
          <p:cNvPr id="6" name="5 Marcador de número de diapositiva"/>
          <p:cNvSpPr>
            <a:spLocks noGrp="1"/>
          </p:cNvSpPr>
          <p:nvPr>
            <p:ph type="sldNum" sz="quarter" idx="12"/>
          </p:nvPr>
        </p:nvSpPr>
        <p:spPr>
          <a:xfrm>
            <a:off x="7924800" y="6416675"/>
            <a:ext cx="762000" cy="365125"/>
          </a:xfrm>
        </p:spPr>
        <p:txBody>
          <a:bodyPr/>
          <a:lstStyle/>
          <a:p>
            <a:fld id="{5FBB5FB8-B09B-4532-A9CE-431FE872C16D}" type="slidenum">
              <a:rPr lang="es-AR" smtClean="0"/>
              <a:pPr/>
              <a:t>‹Nº›</a:t>
            </a:fld>
            <a:endParaRPr lang="es-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69BA98D6-2E60-4B29-BCFE-E25B9F911CDB}" type="datetimeFigureOut">
              <a:rPr lang="es-AR" smtClean="0"/>
              <a:pPr/>
              <a:t>01/10/2016</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5FBB5FB8-B09B-4532-A9CE-431FE872C16D}" type="slidenum">
              <a:rPr lang="es-AR" smtClean="0"/>
              <a:pPr/>
              <a:t>‹Nº›</a:t>
            </a:fld>
            <a:endParaRPr lang="es-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69BA98D6-2E60-4B29-BCFE-E25B9F911CDB}" type="datetimeFigureOut">
              <a:rPr lang="es-AR" smtClean="0"/>
              <a:pPr/>
              <a:t>01/10/2016</a:t>
            </a:fld>
            <a:endParaRPr lang="es-AR"/>
          </a:p>
        </p:txBody>
      </p:sp>
      <p:sp>
        <p:nvSpPr>
          <p:cNvPr id="8" name="7 Marcador de pie de página"/>
          <p:cNvSpPr>
            <a:spLocks noGrp="1"/>
          </p:cNvSpPr>
          <p:nvPr>
            <p:ph type="ftr" sz="quarter" idx="11"/>
          </p:nvPr>
        </p:nvSpPr>
        <p:spPr/>
        <p:txBody>
          <a:bodyPr/>
          <a:lstStyle/>
          <a:p>
            <a:endParaRPr lang="es-AR"/>
          </a:p>
        </p:txBody>
      </p:sp>
      <p:sp>
        <p:nvSpPr>
          <p:cNvPr id="9" name="8 Marcador de número de diapositiva"/>
          <p:cNvSpPr>
            <a:spLocks noGrp="1"/>
          </p:cNvSpPr>
          <p:nvPr>
            <p:ph type="sldNum" sz="quarter" idx="12"/>
          </p:nvPr>
        </p:nvSpPr>
        <p:spPr/>
        <p:txBody>
          <a:bodyPr/>
          <a:lstStyle/>
          <a:p>
            <a:fld id="{5FBB5FB8-B09B-4532-A9CE-431FE872C16D}" type="slidenum">
              <a:rPr lang="es-AR" smtClean="0"/>
              <a:pPr/>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69BA98D6-2E60-4B29-BCFE-E25B9F911CDB}" type="datetimeFigureOut">
              <a:rPr lang="es-AR" smtClean="0"/>
              <a:pPr/>
              <a:t>01/10/2016</a:t>
            </a:fld>
            <a:endParaRPr lang="es-AR"/>
          </a:p>
        </p:txBody>
      </p:sp>
      <p:sp>
        <p:nvSpPr>
          <p:cNvPr id="4" name="3 Marcador de pie de página"/>
          <p:cNvSpPr>
            <a:spLocks noGrp="1"/>
          </p:cNvSpPr>
          <p:nvPr>
            <p:ph type="ftr" sz="quarter" idx="11"/>
          </p:nvPr>
        </p:nvSpPr>
        <p:spPr/>
        <p:txBody>
          <a:bodyPr/>
          <a:lstStyle/>
          <a:p>
            <a:endParaRPr lang="es-AR"/>
          </a:p>
        </p:txBody>
      </p:sp>
      <p:sp>
        <p:nvSpPr>
          <p:cNvPr id="5" name="4 Marcador de número de diapositiva"/>
          <p:cNvSpPr>
            <a:spLocks noGrp="1"/>
          </p:cNvSpPr>
          <p:nvPr>
            <p:ph type="sldNum" sz="quarter" idx="12"/>
          </p:nvPr>
        </p:nvSpPr>
        <p:spPr/>
        <p:txBody>
          <a:bodyPr/>
          <a:lstStyle/>
          <a:p>
            <a:fld id="{5FBB5FB8-B09B-4532-A9CE-431FE872C16D}" type="slidenum">
              <a:rPr lang="es-AR" smtClean="0"/>
              <a:pPr/>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9BA98D6-2E60-4B29-BCFE-E25B9F911CDB}" type="datetimeFigureOut">
              <a:rPr lang="es-AR" smtClean="0"/>
              <a:pPr/>
              <a:t>01/10/2016</a:t>
            </a:fld>
            <a:endParaRPr lang="es-AR"/>
          </a:p>
        </p:txBody>
      </p:sp>
      <p:sp>
        <p:nvSpPr>
          <p:cNvPr id="3" name="2 Marcador de pie de página"/>
          <p:cNvSpPr>
            <a:spLocks noGrp="1"/>
          </p:cNvSpPr>
          <p:nvPr>
            <p:ph type="ftr" sz="quarter" idx="11"/>
          </p:nvPr>
        </p:nvSpPr>
        <p:spPr/>
        <p:txBody>
          <a:bodyPr/>
          <a:lstStyle/>
          <a:p>
            <a:endParaRPr lang="es-AR"/>
          </a:p>
        </p:txBody>
      </p:sp>
      <p:sp>
        <p:nvSpPr>
          <p:cNvPr id="4" name="3 Marcador de número de diapositiva"/>
          <p:cNvSpPr>
            <a:spLocks noGrp="1"/>
          </p:cNvSpPr>
          <p:nvPr>
            <p:ph type="sldNum" sz="quarter" idx="12"/>
          </p:nvPr>
        </p:nvSpPr>
        <p:spPr/>
        <p:txBody>
          <a:bodyPr/>
          <a:lstStyle/>
          <a:p>
            <a:fld id="{5FBB5FB8-B09B-4532-A9CE-431FE872C16D}"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69BA98D6-2E60-4B29-BCFE-E25B9F911CDB}" type="datetimeFigureOut">
              <a:rPr lang="es-AR" smtClean="0"/>
              <a:pPr/>
              <a:t>01/10/2016</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5FBB5FB8-B09B-4532-A9CE-431FE872C16D}" type="slidenum">
              <a:rPr lang="es-AR" smtClean="0"/>
              <a:pPr/>
              <a:t>‹Nº›</a:t>
            </a:fld>
            <a:endParaRPr lang="es-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s-ES" smtClean="0">
                <a:solidFill>
                  <a:schemeClr val="lt1"/>
                </a:solidFill>
                <a:latin typeface="+mn-lt"/>
                <a:ea typeface="+mn-ea"/>
                <a:cs typeface="+mn-cs"/>
              </a:rPr>
              <a:t>Haga clic en el icono para agregar una imagen</a:t>
            </a:r>
            <a:endParaRPr kumimoji="0" lang="en-US" dirty="0">
              <a:solidFill>
                <a:schemeClr val="lt1"/>
              </a:solidFill>
              <a:latin typeface="+mn-lt"/>
              <a:ea typeface="+mn-ea"/>
              <a:cs typeface="+mn-cs"/>
            </a:endParaRPr>
          </a:p>
        </p:txBody>
      </p:sp>
      <p:sp>
        <p:nvSpPr>
          <p:cNvPr id="4" name="3 Marcador de texto"/>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69BA98D6-2E60-4B29-BCFE-E25B9F911CDB}" type="datetimeFigureOut">
              <a:rPr lang="es-AR" smtClean="0"/>
              <a:pPr/>
              <a:t>01/10/2016</a:t>
            </a:fld>
            <a:endParaRPr lang="es-AR"/>
          </a:p>
        </p:txBody>
      </p:sp>
      <p:sp>
        <p:nvSpPr>
          <p:cNvPr id="6" name="5 Marcador de pie de página"/>
          <p:cNvSpPr>
            <a:spLocks noGrp="1"/>
          </p:cNvSpPr>
          <p:nvPr>
            <p:ph type="ftr" sz="quarter" idx="11"/>
          </p:nvPr>
        </p:nvSpPr>
        <p:spPr/>
        <p:txBody>
          <a:bodyPr/>
          <a:lstStyle/>
          <a:p>
            <a:endParaRPr lang="es-AR"/>
          </a:p>
        </p:txBody>
      </p:sp>
      <p:sp>
        <p:nvSpPr>
          <p:cNvPr id="7" name="6 Marcador de número de diapositiva"/>
          <p:cNvSpPr>
            <a:spLocks noGrp="1"/>
          </p:cNvSpPr>
          <p:nvPr>
            <p:ph type="sldNum" sz="quarter" idx="12"/>
          </p:nvPr>
        </p:nvSpPr>
        <p:spPr/>
        <p:txBody>
          <a:bodyPr/>
          <a:lstStyle/>
          <a:p>
            <a:fld id="{5FBB5FB8-B09B-4532-A9CE-431FE872C16D}" type="slidenum">
              <a:rPr lang="es-AR" smtClean="0"/>
              <a:pPr/>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69BA98D6-2E60-4B29-BCFE-E25B9F911CDB}" type="datetimeFigureOut">
              <a:rPr lang="es-AR" smtClean="0"/>
              <a:pPr/>
              <a:t>01/10/2016</a:t>
            </a:fld>
            <a:endParaRPr lang="es-AR"/>
          </a:p>
        </p:txBody>
      </p:sp>
      <p:sp>
        <p:nvSpPr>
          <p:cNvPr id="3" name="2 Marcador de pie de página"/>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s-AR"/>
          </a:p>
        </p:txBody>
      </p:sp>
      <p:sp>
        <p:nvSpPr>
          <p:cNvPr id="23" name="22 Marcador de número de diapositiva"/>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5FBB5FB8-B09B-4532-A9CE-431FE872C16D}" type="slidenum">
              <a:rPr lang="es-AR" smtClean="0"/>
              <a:pPr/>
              <a:t>‹Nº›</a:t>
            </a:fld>
            <a:endParaRPr lang="es-AR"/>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iees.jpg"/>
          <p:cNvPicPr>
            <a:picLocks noChangeAspect="1"/>
          </p:cNvPicPr>
          <p:nvPr/>
        </p:nvPicPr>
        <p:blipFill>
          <a:blip r:embed="rId2" cstate="print"/>
          <a:stretch>
            <a:fillRect/>
          </a:stretch>
        </p:blipFill>
        <p:spPr>
          <a:xfrm>
            <a:off x="1071538" y="4143380"/>
            <a:ext cx="2071702" cy="18915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1 Título"/>
          <p:cNvSpPr>
            <a:spLocks noGrp="1"/>
          </p:cNvSpPr>
          <p:nvPr>
            <p:ph type="ctrTitle"/>
          </p:nvPr>
        </p:nvSpPr>
        <p:spPr/>
        <p:txBody>
          <a:bodyPr>
            <a:normAutofit fontScale="90000"/>
          </a:bodyPr>
          <a:lstStyle/>
          <a:p>
            <a:r>
              <a:rPr lang="es-AR" dirty="0" err="1" smtClean="0"/>
              <a:t>Relationsheep</a:t>
            </a:r>
            <a:r>
              <a:rPr lang="es-AR" dirty="0" smtClean="0"/>
              <a:t> </a:t>
            </a:r>
            <a:r>
              <a:rPr lang="es-AR" dirty="0" err="1" smtClean="0"/>
              <a:t>between</a:t>
            </a:r>
            <a:r>
              <a:rPr lang="es-AR" dirty="0" smtClean="0"/>
              <a:t> </a:t>
            </a:r>
            <a:r>
              <a:rPr lang="es-AR" dirty="0" err="1" smtClean="0"/>
              <a:t>poverty</a:t>
            </a:r>
            <a:r>
              <a:rPr lang="es-AR" dirty="0" smtClean="0"/>
              <a:t> and </a:t>
            </a:r>
            <a:r>
              <a:rPr lang="es-AR" dirty="0" err="1" smtClean="0"/>
              <a:t>migration</a:t>
            </a:r>
            <a:r>
              <a:rPr lang="es-AR" dirty="0" smtClean="0"/>
              <a:t> in Bahía Blanca</a:t>
            </a:r>
            <a:endParaRPr lang="es-AR" dirty="0"/>
          </a:p>
        </p:txBody>
      </p:sp>
      <p:sp>
        <p:nvSpPr>
          <p:cNvPr id="3" name="2 Subtítulo"/>
          <p:cNvSpPr>
            <a:spLocks noGrp="1"/>
          </p:cNvSpPr>
          <p:nvPr>
            <p:ph type="subTitle" idx="1"/>
          </p:nvPr>
        </p:nvSpPr>
        <p:spPr>
          <a:xfrm>
            <a:off x="1928794" y="4429132"/>
            <a:ext cx="6400800" cy="1752600"/>
          </a:xfrm>
        </p:spPr>
        <p:txBody>
          <a:bodyPr/>
          <a:lstStyle/>
          <a:p>
            <a:pPr algn="r"/>
            <a:r>
              <a:rPr lang="es-AR" dirty="0" smtClean="0"/>
              <a:t>Cristina Calle Espinosa</a:t>
            </a:r>
          </a:p>
          <a:p>
            <a:pPr algn="r"/>
            <a:r>
              <a:rPr lang="es-AR" dirty="0" smtClean="0"/>
              <a:t>Silvia London</a:t>
            </a:r>
          </a:p>
          <a:p>
            <a:pPr algn="r"/>
            <a:r>
              <a:rPr lang="es-AR" dirty="0" smtClean="0"/>
              <a:t>Stella Pérez</a:t>
            </a:r>
            <a:endParaRPr lang="es-AR"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err="1" smtClean="0"/>
              <a:t>Slum</a:t>
            </a:r>
            <a:endParaRPr lang="es-AR" dirty="0"/>
          </a:p>
        </p:txBody>
      </p:sp>
      <p:sp>
        <p:nvSpPr>
          <p:cNvPr id="3" name="2 Marcador de contenido"/>
          <p:cNvSpPr>
            <a:spLocks noGrp="1"/>
          </p:cNvSpPr>
          <p:nvPr>
            <p:ph idx="1"/>
          </p:nvPr>
        </p:nvSpPr>
        <p:spPr/>
        <p:txBody>
          <a:bodyPr anchor="ctr"/>
          <a:lstStyle/>
          <a:p>
            <a:r>
              <a:rPr lang="es-AR" dirty="0" err="1" smtClean="0"/>
              <a:t>The</a:t>
            </a:r>
            <a:r>
              <a:rPr lang="es-AR" dirty="0" smtClean="0"/>
              <a:t> </a:t>
            </a:r>
            <a:r>
              <a:rPr lang="es-AR" dirty="0" err="1" smtClean="0"/>
              <a:t>formation</a:t>
            </a:r>
            <a:r>
              <a:rPr lang="es-AR" dirty="0" smtClean="0"/>
              <a:t> of </a:t>
            </a:r>
            <a:r>
              <a:rPr lang="es-AR" dirty="0" err="1" smtClean="0"/>
              <a:t>slum</a:t>
            </a:r>
            <a:r>
              <a:rPr lang="es-AR" dirty="0" smtClean="0"/>
              <a:t> </a:t>
            </a:r>
            <a:r>
              <a:rPr lang="es-AR" dirty="0" err="1" smtClean="0"/>
              <a:t>depends</a:t>
            </a:r>
            <a:r>
              <a:rPr lang="es-AR" dirty="0" smtClean="0"/>
              <a:t> </a:t>
            </a:r>
            <a:r>
              <a:rPr lang="es-AR" dirty="0" err="1" smtClean="0"/>
              <a:t>on</a:t>
            </a:r>
            <a:r>
              <a:rPr lang="es-AR" dirty="0" smtClean="0"/>
              <a:t> </a:t>
            </a:r>
            <a:r>
              <a:rPr lang="es-AR" dirty="0" err="1" smtClean="0"/>
              <a:t>the</a:t>
            </a:r>
            <a:r>
              <a:rPr lang="es-AR" dirty="0" smtClean="0"/>
              <a:t> </a:t>
            </a:r>
            <a:r>
              <a:rPr lang="es-AR" dirty="0" err="1" smtClean="0"/>
              <a:t>rate</a:t>
            </a:r>
            <a:r>
              <a:rPr lang="es-AR" dirty="0" smtClean="0"/>
              <a:t> of </a:t>
            </a:r>
            <a:r>
              <a:rPr lang="es-AR" dirty="0" err="1" smtClean="0"/>
              <a:t>absortion</a:t>
            </a:r>
            <a:r>
              <a:rPr lang="es-AR" dirty="0" smtClean="0"/>
              <a:t> of </a:t>
            </a:r>
            <a:r>
              <a:rPr lang="es-AR" dirty="0" err="1" smtClean="0"/>
              <a:t>migrants</a:t>
            </a:r>
            <a:r>
              <a:rPr lang="es-AR" dirty="0" smtClean="0"/>
              <a:t>, </a:t>
            </a:r>
            <a:r>
              <a:rPr lang="en-US" dirty="0" smtClean="0"/>
              <a:t>which in turn depends on the rate of economic growth. When the rate of economic growth is less than the migration it will result in a slum.</a:t>
            </a:r>
            <a:endParaRPr lang="es-A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err="1" smtClean="0">
                <a:solidFill>
                  <a:schemeClr val="accent4"/>
                </a:solidFill>
              </a:rPr>
              <a:t>Slum</a:t>
            </a:r>
            <a:r>
              <a:rPr lang="es-AR" dirty="0" smtClean="0"/>
              <a:t> </a:t>
            </a:r>
            <a:r>
              <a:rPr lang="es-AR" dirty="0" err="1" smtClean="0"/>
              <a:t>formation</a:t>
            </a:r>
            <a:r>
              <a:rPr lang="es-AR" dirty="0" smtClean="0"/>
              <a:t> </a:t>
            </a:r>
            <a:r>
              <a:rPr lang="es-AR" dirty="0" err="1" smtClean="0"/>
              <a:t>model</a:t>
            </a:r>
            <a:endParaRPr lang="es-AR" dirty="0"/>
          </a:p>
        </p:txBody>
      </p:sp>
      <p:pic>
        <p:nvPicPr>
          <p:cNvPr id="2053" name="Picture 5"/>
          <p:cNvPicPr>
            <a:picLocks noGrp="1" noChangeAspect="1" noChangeArrowheads="1"/>
          </p:cNvPicPr>
          <p:nvPr>
            <p:ph idx="1"/>
          </p:nvPr>
        </p:nvPicPr>
        <p:blipFill>
          <a:blip r:embed="rId2" cstate="print">
            <a:lum contrast="100000"/>
          </a:blip>
          <a:srcRect/>
          <a:stretch>
            <a:fillRect/>
          </a:stretch>
        </p:blipFill>
        <p:spPr bwMode="auto">
          <a:xfrm>
            <a:off x="1285852" y="1458855"/>
            <a:ext cx="7072362" cy="4408071"/>
          </a:xfrm>
          <a:prstGeom prst="rect">
            <a:avLst/>
          </a:prstGeom>
          <a:noFill/>
          <a:ln w="9525">
            <a:solidFill>
              <a:schemeClr val="bg1"/>
            </a:solidFill>
            <a:miter lim="800000"/>
            <a:headEnd/>
            <a:tailEnd/>
          </a:ln>
          <a:effectLst/>
        </p:spPr>
      </p:pic>
      <p:sp>
        <p:nvSpPr>
          <p:cNvPr id="10" name="9 CuadroTexto"/>
          <p:cNvSpPr txBox="1"/>
          <p:nvPr/>
        </p:nvSpPr>
        <p:spPr>
          <a:xfrm>
            <a:off x="2786050" y="5929330"/>
            <a:ext cx="4071966" cy="646331"/>
          </a:xfrm>
          <a:prstGeom prst="rect">
            <a:avLst/>
          </a:prstGeom>
          <a:noFill/>
        </p:spPr>
        <p:txBody>
          <a:bodyPr wrap="square" rtlCol="0">
            <a:spAutoFit/>
          </a:bodyPr>
          <a:lstStyle/>
          <a:p>
            <a:pPr algn="ctr"/>
            <a:r>
              <a:rPr lang="en-US" dirty="0"/>
              <a:t>Source: Stokes (1962)</a:t>
            </a:r>
            <a:endParaRPr lang="es-AR" dirty="0"/>
          </a:p>
          <a:p>
            <a:endParaRPr lang="es-A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err="1" smtClean="0"/>
              <a:t>Slum</a:t>
            </a:r>
            <a:endParaRPr lang="es-AR" dirty="0"/>
          </a:p>
        </p:txBody>
      </p:sp>
      <p:sp>
        <p:nvSpPr>
          <p:cNvPr id="3" name="2 Marcador de contenido"/>
          <p:cNvSpPr>
            <a:spLocks noGrp="1"/>
          </p:cNvSpPr>
          <p:nvPr>
            <p:ph idx="1"/>
          </p:nvPr>
        </p:nvSpPr>
        <p:spPr/>
        <p:txBody>
          <a:bodyPr>
            <a:normAutofit fontScale="92500"/>
          </a:bodyPr>
          <a:lstStyle/>
          <a:p>
            <a:r>
              <a:rPr lang="en-US" dirty="0" smtClean="0"/>
              <a:t>Marx, Stoker and </a:t>
            </a:r>
            <a:r>
              <a:rPr lang="en-US" dirty="0" err="1" smtClean="0"/>
              <a:t>Suri</a:t>
            </a:r>
            <a:r>
              <a:rPr lang="en-US" dirty="0" smtClean="0"/>
              <a:t> (2010) show how in the slums there are barriers in human capital, inertia in investment, and political traps.</a:t>
            </a:r>
          </a:p>
          <a:p>
            <a:r>
              <a:rPr lang="en-US" dirty="0" smtClean="0"/>
              <a:t>On the other hand </a:t>
            </a:r>
            <a:r>
              <a:rPr lang="en-US" dirty="0" err="1" smtClean="0"/>
              <a:t>Arimah</a:t>
            </a:r>
            <a:r>
              <a:rPr lang="en-US" dirty="0" smtClean="0"/>
              <a:t> (2010) suggests that variations in the prevalence of slums can be explained by: the urbanization rate, by the macroeconomic environment, by tradition planning inherited, by the regulatory structure in residential plans and land ownership, by investment in infrastructure, by incidence of armed conflict, and by the quality of government.</a:t>
            </a:r>
            <a:endParaRPr lang="es-AR" dirty="0" smtClean="0"/>
          </a:p>
          <a:p>
            <a:endParaRPr lang="es-A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sz="3100" dirty="0" smtClean="0"/>
              <a:t>Some contributions on the phenomenon of poverty and migration in Bahia Blanca</a:t>
            </a:r>
            <a:r>
              <a:rPr lang="es-AR" dirty="0" smtClean="0"/>
              <a:t/>
            </a:r>
            <a:br>
              <a:rPr lang="es-AR" dirty="0" smtClean="0"/>
            </a:br>
            <a:endParaRPr lang="es-AR" dirty="0"/>
          </a:p>
        </p:txBody>
      </p:sp>
      <p:sp>
        <p:nvSpPr>
          <p:cNvPr id="3" name="2 Marcador de contenido"/>
          <p:cNvSpPr>
            <a:spLocks noGrp="1"/>
          </p:cNvSpPr>
          <p:nvPr>
            <p:ph idx="1"/>
          </p:nvPr>
        </p:nvSpPr>
        <p:spPr/>
        <p:txBody>
          <a:bodyPr>
            <a:normAutofit fontScale="92500" lnSpcReduction="20000"/>
          </a:bodyPr>
          <a:lstStyle/>
          <a:p>
            <a:r>
              <a:rPr lang="en-US" dirty="0" smtClean="0"/>
              <a:t>The process of growth in Bahía Blanca has resulted in peripheral expansion and densification of the center, the creation of new residential areas, and the spread of squatter settlements (</a:t>
            </a:r>
            <a:r>
              <a:rPr lang="en-US" dirty="0" err="1" smtClean="0"/>
              <a:t>Formiga</a:t>
            </a:r>
            <a:r>
              <a:rPr lang="en-US" dirty="0" smtClean="0"/>
              <a:t> and </a:t>
            </a:r>
            <a:r>
              <a:rPr lang="en-US" dirty="0" err="1" smtClean="0"/>
              <a:t>Gárriz</a:t>
            </a:r>
            <a:r>
              <a:rPr lang="en-US" dirty="0" smtClean="0"/>
              <a:t>, 2010). </a:t>
            </a:r>
          </a:p>
          <a:p>
            <a:r>
              <a:rPr lang="en-US" dirty="0" smtClean="0"/>
              <a:t>Among these expansions, the authors recognize the existence of two large areas of marginalization; the first is located in the west area where the poverty is consolidated; and the second is located in the south, and it is comprised by settlement which follows the stream </a:t>
            </a:r>
            <a:r>
              <a:rPr lang="en-US" dirty="0" err="1" smtClean="0"/>
              <a:t>Napostá</a:t>
            </a:r>
            <a:r>
              <a:rPr lang="en-US" dirty="0" smtClean="0"/>
              <a:t> Grande</a:t>
            </a:r>
            <a:r>
              <a:rPr lang="en-US" dirty="0" smtClean="0">
                <a:solidFill>
                  <a:srgbClr val="FF0000"/>
                </a:solidFill>
              </a:rPr>
              <a:t>. T</a:t>
            </a:r>
            <a:r>
              <a:rPr lang="en-US" dirty="0" smtClean="0"/>
              <a:t>his makes it an unsuitable space for residential use (</a:t>
            </a:r>
            <a:r>
              <a:rPr lang="en-US" dirty="0" err="1" smtClean="0"/>
              <a:t>Formiga</a:t>
            </a:r>
            <a:r>
              <a:rPr lang="en-US" dirty="0" smtClean="0"/>
              <a:t>, y </a:t>
            </a:r>
            <a:r>
              <a:rPr lang="en-US" dirty="0" err="1" smtClean="0"/>
              <a:t>Marenco</a:t>
            </a:r>
            <a:r>
              <a:rPr lang="en-US" dirty="0" smtClean="0"/>
              <a:t>, 2000).</a:t>
            </a:r>
            <a:endParaRPr lang="es-A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AR" dirty="0" err="1" smtClean="0"/>
              <a:t>The</a:t>
            </a:r>
            <a:r>
              <a:rPr lang="es-AR" dirty="0" smtClean="0"/>
              <a:t> </a:t>
            </a:r>
            <a:r>
              <a:rPr lang="es-AR" dirty="0" err="1" smtClean="0"/>
              <a:t>urban</a:t>
            </a:r>
            <a:r>
              <a:rPr lang="es-AR" dirty="0" smtClean="0"/>
              <a:t> </a:t>
            </a:r>
            <a:r>
              <a:rPr lang="es-AR" dirty="0" err="1" smtClean="0"/>
              <a:t>growth</a:t>
            </a:r>
            <a:r>
              <a:rPr lang="es-AR" dirty="0" smtClean="0"/>
              <a:t> in Bahía Blanca</a:t>
            </a:r>
            <a:endParaRPr lang="es-AR" dirty="0"/>
          </a:p>
        </p:txBody>
      </p:sp>
      <p:sp>
        <p:nvSpPr>
          <p:cNvPr id="3" name="2 Marcador de contenido"/>
          <p:cNvSpPr>
            <a:spLocks noGrp="1"/>
          </p:cNvSpPr>
          <p:nvPr>
            <p:ph idx="1"/>
          </p:nvPr>
        </p:nvSpPr>
        <p:spPr/>
        <p:txBody>
          <a:bodyPr/>
          <a:lstStyle/>
          <a:p>
            <a:r>
              <a:rPr lang="en-US" dirty="0" smtClean="0"/>
              <a:t>This process means the emergence of a “dual city”, where the fragmentation of the urban spaces is understood as a negative condition to social integration (</a:t>
            </a:r>
            <a:r>
              <a:rPr lang="en-US" dirty="0" err="1" smtClean="0"/>
              <a:t>Pérez</a:t>
            </a:r>
            <a:r>
              <a:rPr lang="en-US" dirty="0" smtClean="0"/>
              <a:t>, 2007).</a:t>
            </a:r>
          </a:p>
          <a:p>
            <a:r>
              <a:rPr lang="en-US" dirty="0" smtClean="0"/>
              <a:t>The location of inadequate housing is mostly in no deficit urban spaces (79%); the remaining is divided into: unpaved street (13.6%), “villas </a:t>
            </a:r>
            <a:r>
              <a:rPr lang="en-US" dirty="0" err="1" smtClean="0"/>
              <a:t>emergencia</a:t>
            </a:r>
            <a:r>
              <a:rPr lang="en-US" dirty="0" smtClean="0"/>
              <a:t>” (slums) (0.04%), poorly constructed neighborhoods (13.6%). (</a:t>
            </a:r>
            <a:r>
              <a:rPr lang="en-US" dirty="0" err="1" smtClean="0"/>
              <a:t>Pérez</a:t>
            </a:r>
            <a:r>
              <a:rPr lang="en-US" dirty="0" smtClean="0"/>
              <a:t> 2007)</a:t>
            </a:r>
            <a:endParaRPr lang="es-AR" dirty="0" smtClean="0"/>
          </a:p>
          <a:p>
            <a:endParaRPr lang="es-A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AR" dirty="0" err="1" smtClean="0"/>
              <a:t>The</a:t>
            </a:r>
            <a:r>
              <a:rPr lang="es-AR" dirty="0" smtClean="0"/>
              <a:t> </a:t>
            </a:r>
            <a:r>
              <a:rPr lang="es-AR" dirty="0" err="1" smtClean="0"/>
              <a:t>urban</a:t>
            </a:r>
            <a:r>
              <a:rPr lang="es-AR" dirty="0" smtClean="0"/>
              <a:t> </a:t>
            </a:r>
            <a:r>
              <a:rPr lang="es-AR" dirty="0" err="1" smtClean="0"/>
              <a:t>growth</a:t>
            </a:r>
            <a:r>
              <a:rPr lang="es-AR" dirty="0" smtClean="0"/>
              <a:t> in Bahía Blanca</a:t>
            </a:r>
            <a:endParaRPr lang="es-AR" dirty="0"/>
          </a:p>
        </p:txBody>
      </p:sp>
      <p:sp>
        <p:nvSpPr>
          <p:cNvPr id="3" name="2 Marcador de contenido"/>
          <p:cNvSpPr>
            <a:spLocks noGrp="1"/>
          </p:cNvSpPr>
          <p:nvPr>
            <p:ph idx="1"/>
          </p:nvPr>
        </p:nvSpPr>
        <p:spPr/>
        <p:txBody>
          <a:bodyPr>
            <a:normAutofit/>
          </a:bodyPr>
          <a:lstStyle/>
          <a:p>
            <a:r>
              <a:rPr lang="en-US" dirty="0" err="1" smtClean="0"/>
              <a:t>Gimenez</a:t>
            </a:r>
            <a:r>
              <a:rPr lang="en-US" dirty="0" smtClean="0"/>
              <a:t> and </a:t>
            </a:r>
            <a:r>
              <a:rPr lang="en-US" dirty="0" err="1" smtClean="0"/>
              <a:t>Ginobilli</a:t>
            </a:r>
            <a:r>
              <a:rPr lang="en-US" dirty="0" smtClean="0"/>
              <a:t> (2003) argue that Bahía Blanca slums are located in areas with low property value. And are the consequence of lack housing markets and inaccessible land, so the poor only can choose the illegal occupation.</a:t>
            </a:r>
          </a:p>
          <a:p>
            <a:r>
              <a:rPr lang="en-US" dirty="0" smtClean="0"/>
              <a:t>To </a:t>
            </a:r>
            <a:r>
              <a:rPr lang="en-US" dirty="0" err="1" smtClean="0"/>
              <a:t>Formiga</a:t>
            </a:r>
            <a:r>
              <a:rPr lang="en-US" dirty="0" smtClean="0"/>
              <a:t> (2007), in Bahía Blanca the poor households are settled, and they are slowly developed into a formal habitat, so it is need to improve material and utilities in this houses,</a:t>
            </a:r>
            <a:r>
              <a:rPr lang="en-US" dirty="0" smtClean="0">
                <a:solidFill>
                  <a:schemeClr val="accent4"/>
                </a:solidFill>
              </a:rPr>
              <a:t> </a:t>
            </a:r>
            <a:r>
              <a:rPr lang="en-US" dirty="0" smtClean="0"/>
              <a:t>and to raise the quality of life of these homes.  </a:t>
            </a:r>
            <a:endParaRPr lang="es-A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smtClean="0"/>
              <a:t>Relationship between poverty and migration</a:t>
            </a:r>
            <a:r>
              <a:rPr lang="es-AR" dirty="0" smtClean="0"/>
              <a:t/>
            </a:r>
            <a:br>
              <a:rPr lang="es-AR" dirty="0" smtClean="0"/>
            </a:br>
            <a:endParaRPr lang="es-AR" dirty="0"/>
          </a:p>
        </p:txBody>
      </p:sp>
      <p:sp>
        <p:nvSpPr>
          <p:cNvPr id="3" name="2 Marcador de contenido"/>
          <p:cNvSpPr>
            <a:spLocks noGrp="1"/>
          </p:cNvSpPr>
          <p:nvPr>
            <p:ph idx="1"/>
          </p:nvPr>
        </p:nvSpPr>
        <p:spPr/>
        <p:txBody>
          <a:bodyPr>
            <a:normAutofit lnSpcReduction="10000"/>
          </a:bodyPr>
          <a:lstStyle/>
          <a:p>
            <a:r>
              <a:rPr lang="en-US" dirty="0" smtClean="0"/>
              <a:t>We will establish the relationship between poverty and migration. In order to point out that this relation is not independent to the spatial scale which is measured, first, it is calculated at the national level, then at province level and finally in the town of Bahia Blanca.  We will follow </a:t>
            </a:r>
            <a:r>
              <a:rPr lang="en-US" dirty="0" err="1" smtClean="0"/>
              <a:t>Perren</a:t>
            </a:r>
            <a:r>
              <a:rPr lang="en-US" dirty="0" smtClean="0"/>
              <a:t> (2013) whom seeks to verify the spatial distribution of households living in poverty, and of migrants, and then</a:t>
            </a:r>
            <a:r>
              <a:rPr lang="en-US" dirty="0" smtClean="0">
                <a:solidFill>
                  <a:schemeClr val="accent4"/>
                </a:solidFill>
              </a:rPr>
              <a:t> </a:t>
            </a:r>
            <a:r>
              <a:rPr lang="en-US" dirty="0" smtClean="0"/>
              <a:t>establishing a correlation between both items</a:t>
            </a:r>
            <a:endParaRPr lang="es-AR" dirty="0" smtClean="0"/>
          </a:p>
          <a:p>
            <a:endParaRPr lang="es-A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smtClean="0"/>
              <a:t>Analysis at the national level</a:t>
            </a:r>
            <a:r>
              <a:rPr lang="es-AR" dirty="0" smtClean="0"/>
              <a:t/>
            </a:r>
            <a:br>
              <a:rPr lang="es-AR" dirty="0" smtClean="0"/>
            </a:br>
            <a:endParaRPr lang="es-AR" dirty="0"/>
          </a:p>
        </p:txBody>
      </p:sp>
      <p:pic>
        <p:nvPicPr>
          <p:cNvPr id="26626" name="Imagen 1"/>
          <p:cNvPicPr>
            <a:picLocks noGrp="1" noChangeAspect="1" noChangeArrowheads="1"/>
          </p:cNvPicPr>
          <p:nvPr>
            <p:ph idx="1"/>
          </p:nvPr>
        </p:nvPicPr>
        <p:blipFill>
          <a:blip r:embed="rId2" cstate="print"/>
          <a:srcRect/>
          <a:stretch>
            <a:fillRect/>
          </a:stretch>
        </p:blipFill>
        <p:spPr bwMode="auto">
          <a:xfrm>
            <a:off x="831331" y="1785926"/>
            <a:ext cx="7481339" cy="4003527"/>
          </a:xfrm>
          <a:prstGeom prst="rect">
            <a:avLst/>
          </a:prstGeom>
          <a:noFill/>
          <a:ln w="9525">
            <a:noFill/>
            <a:miter lim="800000"/>
            <a:headEnd/>
            <a:tailEnd/>
          </a:ln>
        </p:spPr>
      </p:pic>
      <p:sp>
        <p:nvSpPr>
          <p:cNvPr id="6" name="5 CuadroTexto"/>
          <p:cNvSpPr txBox="1"/>
          <p:nvPr/>
        </p:nvSpPr>
        <p:spPr>
          <a:xfrm>
            <a:off x="3000364" y="5857892"/>
            <a:ext cx="3286148" cy="369332"/>
          </a:xfrm>
          <a:prstGeom prst="rect">
            <a:avLst/>
          </a:prstGeom>
          <a:noFill/>
        </p:spPr>
        <p:txBody>
          <a:bodyPr wrap="square" rtlCol="0">
            <a:spAutoFit/>
          </a:bodyPr>
          <a:lstStyle/>
          <a:p>
            <a:pPr algn="ctr"/>
            <a:r>
              <a:rPr lang="en-US" dirty="0"/>
              <a:t>Source: Own </a:t>
            </a:r>
            <a:r>
              <a:rPr lang="en-US" dirty="0" smtClean="0"/>
              <a:t>elaboration</a:t>
            </a:r>
            <a:endParaRPr lang="es-A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smtClean="0"/>
              <a:t>Distribution of poverty and migration in Argentina</a:t>
            </a:r>
            <a:endParaRPr lang="es-AR" dirty="0"/>
          </a:p>
        </p:txBody>
      </p:sp>
      <p:pic>
        <p:nvPicPr>
          <p:cNvPr id="35842" name="Imagen 35"/>
          <p:cNvPicPr>
            <a:picLocks noChangeAspect="1" noChangeArrowheads="1"/>
          </p:cNvPicPr>
          <p:nvPr/>
        </p:nvPicPr>
        <p:blipFill>
          <a:blip r:embed="rId2" cstate="print"/>
          <a:srcRect/>
          <a:stretch>
            <a:fillRect/>
          </a:stretch>
        </p:blipFill>
        <p:spPr bwMode="auto">
          <a:xfrm>
            <a:off x="285720" y="1643050"/>
            <a:ext cx="8572560" cy="4389389"/>
          </a:xfrm>
          <a:prstGeom prst="rect">
            <a:avLst/>
          </a:prstGeom>
          <a:noFill/>
          <a:ln w="9525">
            <a:solidFill>
              <a:schemeClr val="bg1"/>
            </a:solidFill>
            <a:miter lim="800000"/>
            <a:headEnd/>
            <a:tailEnd/>
          </a:ln>
        </p:spPr>
      </p:pic>
      <p:sp>
        <p:nvSpPr>
          <p:cNvPr id="5" name="4 CuadroTexto"/>
          <p:cNvSpPr txBox="1"/>
          <p:nvPr/>
        </p:nvSpPr>
        <p:spPr>
          <a:xfrm>
            <a:off x="3071802" y="6072206"/>
            <a:ext cx="3286148" cy="369332"/>
          </a:xfrm>
          <a:prstGeom prst="rect">
            <a:avLst/>
          </a:prstGeom>
          <a:noFill/>
        </p:spPr>
        <p:txBody>
          <a:bodyPr wrap="square" rtlCol="0">
            <a:spAutoFit/>
          </a:bodyPr>
          <a:lstStyle/>
          <a:p>
            <a:pPr algn="ctr"/>
            <a:r>
              <a:rPr lang="en-US" dirty="0"/>
              <a:t>Source: Own </a:t>
            </a:r>
            <a:r>
              <a:rPr lang="en-US" dirty="0" smtClean="0"/>
              <a:t>elaboration</a:t>
            </a:r>
            <a:endParaRPr lang="es-A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smtClean="0"/>
              <a:t>Analysis at the provincial level</a:t>
            </a:r>
            <a:endParaRPr lang="es-AR" dirty="0"/>
          </a:p>
        </p:txBody>
      </p:sp>
      <p:sp>
        <p:nvSpPr>
          <p:cNvPr id="27657" name="Rectangle 9"/>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AR"/>
          </a:p>
        </p:txBody>
      </p:sp>
      <p:pic>
        <p:nvPicPr>
          <p:cNvPr id="27658" name="Imagen 1"/>
          <p:cNvPicPr>
            <a:picLocks noChangeAspect="1" noChangeArrowheads="1"/>
          </p:cNvPicPr>
          <p:nvPr/>
        </p:nvPicPr>
        <p:blipFill>
          <a:blip r:embed="rId2" cstate="print"/>
          <a:srcRect/>
          <a:stretch>
            <a:fillRect/>
          </a:stretch>
        </p:blipFill>
        <p:spPr bwMode="auto">
          <a:xfrm>
            <a:off x="933413" y="1480109"/>
            <a:ext cx="7277175" cy="3897783"/>
          </a:xfrm>
          <a:prstGeom prst="rect">
            <a:avLst/>
          </a:prstGeom>
          <a:noFill/>
          <a:ln w="9525">
            <a:solidFill>
              <a:schemeClr val="bg1"/>
            </a:solidFill>
            <a:miter lim="800000"/>
            <a:headEnd/>
            <a:tailEnd/>
          </a:ln>
        </p:spPr>
      </p:pic>
      <p:sp>
        <p:nvSpPr>
          <p:cNvPr id="13" name="12 CuadroTexto"/>
          <p:cNvSpPr txBox="1"/>
          <p:nvPr/>
        </p:nvSpPr>
        <p:spPr>
          <a:xfrm>
            <a:off x="2928926" y="5572140"/>
            <a:ext cx="3286148" cy="369332"/>
          </a:xfrm>
          <a:prstGeom prst="rect">
            <a:avLst/>
          </a:prstGeom>
          <a:noFill/>
        </p:spPr>
        <p:txBody>
          <a:bodyPr wrap="square" rtlCol="0">
            <a:spAutoFit/>
          </a:bodyPr>
          <a:lstStyle/>
          <a:p>
            <a:pPr algn="ctr"/>
            <a:r>
              <a:rPr lang="en-US" dirty="0"/>
              <a:t>Source: Own </a:t>
            </a:r>
            <a:r>
              <a:rPr lang="en-US" dirty="0" smtClean="0"/>
              <a:t>elaboration</a:t>
            </a:r>
            <a:endParaRPr lang="es-A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err="1" smtClean="0"/>
              <a:t>Introduction</a:t>
            </a:r>
            <a:endParaRPr lang="es-AR" dirty="0"/>
          </a:p>
        </p:txBody>
      </p:sp>
      <p:sp>
        <p:nvSpPr>
          <p:cNvPr id="3" name="2 Marcador de contenido"/>
          <p:cNvSpPr>
            <a:spLocks noGrp="1"/>
          </p:cNvSpPr>
          <p:nvPr>
            <p:ph idx="1"/>
          </p:nvPr>
        </p:nvSpPr>
        <p:spPr/>
        <p:txBody>
          <a:bodyPr anchor="ctr">
            <a:normAutofit fontScale="92500"/>
          </a:bodyPr>
          <a:lstStyle/>
          <a:p>
            <a:pPr algn="just"/>
            <a:r>
              <a:rPr lang="en-US" dirty="0" smtClean="0"/>
              <a:t>If the urban poverty persists despite of economic growth and the free movement of factors (migration), it is possible to think that cities fail in turning growth into welfare for all citizens.</a:t>
            </a:r>
          </a:p>
          <a:p>
            <a:pPr algn="just"/>
            <a:r>
              <a:rPr lang="en-US" dirty="0" smtClean="0"/>
              <a:t>Bahía Blanca is an intermediate city and its economic and demographic dynamism varies from other argentine cities. Bahía Blanca has a prudent proximity to Buenos Aires city without being absorbed by it, and represents a regional articulator axis of the south of Buenos Aires province.</a:t>
            </a:r>
            <a:endParaRPr lang="es-AR"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smtClean="0"/>
              <a:t>Distribution of poverty and migration in Buenos Aires</a:t>
            </a:r>
            <a:r>
              <a:rPr lang="es-AR" dirty="0" smtClean="0"/>
              <a:t/>
            </a:r>
            <a:br>
              <a:rPr lang="es-AR" dirty="0" smtClean="0"/>
            </a:br>
            <a:endParaRPr lang="es-AR" dirty="0"/>
          </a:p>
        </p:txBody>
      </p:sp>
      <p:pic>
        <p:nvPicPr>
          <p:cNvPr id="36866" name="Imagen 40"/>
          <p:cNvPicPr>
            <a:picLocks noChangeAspect="1" noChangeArrowheads="1"/>
          </p:cNvPicPr>
          <p:nvPr/>
        </p:nvPicPr>
        <p:blipFill>
          <a:blip r:embed="rId2" cstate="print"/>
          <a:srcRect/>
          <a:stretch>
            <a:fillRect/>
          </a:stretch>
        </p:blipFill>
        <p:spPr bwMode="auto">
          <a:xfrm>
            <a:off x="714348" y="1215069"/>
            <a:ext cx="8143932" cy="4855795"/>
          </a:xfrm>
          <a:prstGeom prst="rect">
            <a:avLst/>
          </a:prstGeom>
          <a:noFill/>
          <a:ln w="9525">
            <a:solidFill>
              <a:schemeClr val="bg1"/>
            </a:solidFill>
            <a:miter lim="800000"/>
            <a:headEnd/>
            <a:tailEnd/>
          </a:ln>
        </p:spPr>
      </p:pic>
      <p:sp>
        <p:nvSpPr>
          <p:cNvPr id="5" name="4 CuadroTexto"/>
          <p:cNvSpPr txBox="1"/>
          <p:nvPr/>
        </p:nvSpPr>
        <p:spPr>
          <a:xfrm>
            <a:off x="3000364" y="6072206"/>
            <a:ext cx="3286148" cy="369332"/>
          </a:xfrm>
          <a:prstGeom prst="rect">
            <a:avLst/>
          </a:prstGeom>
          <a:noFill/>
        </p:spPr>
        <p:txBody>
          <a:bodyPr wrap="square" rtlCol="0">
            <a:spAutoFit/>
          </a:bodyPr>
          <a:lstStyle/>
          <a:p>
            <a:pPr algn="ctr"/>
            <a:r>
              <a:rPr lang="en-US" dirty="0"/>
              <a:t>Source: Own </a:t>
            </a:r>
            <a:r>
              <a:rPr lang="en-US" dirty="0" smtClean="0"/>
              <a:t>elaboration</a:t>
            </a:r>
            <a:endParaRPr lang="es-AR"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smtClean="0"/>
              <a:t>Analysis at the city level</a:t>
            </a:r>
            <a:r>
              <a:rPr lang="es-AR" dirty="0" smtClean="0"/>
              <a:t/>
            </a:r>
            <a:br>
              <a:rPr lang="es-AR" dirty="0" smtClean="0"/>
            </a:br>
            <a:endParaRPr lang="es-AR" dirty="0"/>
          </a:p>
        </p:txBody>
      </p:sp>
      <p:pic>
        <p:nvPicPr>
          <p:cNvPr id="33794" name="Imagen 30"/>
          <p:cNvPicPr>
            <a:picLocks noChangeAspect="1" noChangeArrowheads="1"/>
          </p:cNvPicPr>
          <p:nvPr/>
        </p:nvPicPr>
        <p:blipFill>
          <a:blip r:embed="rId2" cstate="print"/>
          <a:srcRect/>
          <a:stretch>
            <a:fillRect/>
          </a:stretch>
        </p:blipFill>
        <p:spPr bwMode="auto">
          <a:xfrm>
            <a:off x="964381" y="1428736"/>
            <a:ext cx="7215238" cy="4000529"/>
          </a:xfrm>
          <a:prstGeom prst="rect">
            <a:avLst/>
          </a:prstGeom>
          <a:noFill/>
          <a:ln w="9525">
            <a:solidFill>
              <a:schemeClr val="bg1"/>
            </a:solidFill>
            <a:miter lim="800000"/>
            <a:headEnd/>
            <a:tailEnd/>
          </a:ln>
        </p:spPr>
      </p:pic>
      <p:sp>
        <p:nvSpPr>
          <p:cNvPr id="5" name="4 CuadroTexto"/>
          <p:cNvSpPr txBox="1"/>
          <p:nvPr/>
        </p:nvSpPr>
        <p:spPr>
          <a:xfrm>
            <a:off x="3000364" y="5572140"/>
            <a:ext cx="3286148" cy="369332"/>
          </a:xfrm>
          <a:prstGeom prst="rect">
            <a:avLst/>
          </a:prstGeom>
          <a:noFill/>
        </p:spPr>
        <p:txBody>
          <a:bodyPr wrap="square" rtlCol="0">
            <a:spAutoFit/>
          </a:bodyPr>
          <a:lstStyle/>
          <a:p>
            <a:pPr algn="ctr"/>
            <a:r>
              <a:rPr lang="en-US" dirty="0"/>
              <a:t>Source: Own </a:t>
            </a:r>
            <a:r>
              <a:rPr lang="en-US" dirty="0" smtClean="0"/>
              <a:t>elaboration</a:t>
            </a:r>
            <a:endParaRPr lang="es-AR"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smtClean="0"/>
              <a:t>Analysis at the city level (Urban radios)</a:t>
            </a:r>
            <a:endParaRPr lang="es-AR" dirty="0"/>
          </a:p>
        </p:txBody>
      </p:sp>
      <p:pic>
        <p:nvPicPr>
          <p:cNvPr id="34820" name="Imagen 31"/>
          <p:cNvPicPr>
            <a:picLocks noChangeAspect="1" noChangeArrowheads="1"/>
          </p:cNvPicPr>
          <p:nvPr/>
        </p:nvPicPr>
        <p:blipFill>
          <a:blip r:embed="rId2" cstate="print"/>
          <a:srcRect/>
          <a:stretch>
            <a:fillRect/>
          </a:stretch>
        </p:blipFill>
        <p:spPr bwMode="auto">
          <a:xfrm>
            <a:off x="943704" y="1534551"/>
            <a:ext cx="7256593" cy="3788899"/>
          </a:xfrm>
          <a:prstGeom prst="rect">
            <a:avLst/>
          </a:prstGeom>
          <a:noFill/>
          <a:ln w="9525">
            <a:solidFill>
              <a:schemeClr val="bg1"/>
            </a:solidFill>
            <a:miter lim="800000"/>
            <a:headEnd/>
            <a:tailEnd/>
          </a:ln>
        </p:spPr>
      </p:pic>
      <p:sp>
        <p:nvSpPr>
          <p:cNvPr id="7" name="6 CuadroTexto"/>
          <p:cNvSpPr txBox="1"/>
          <p:nvPr/>
        </p:nvSpPr>
        <p:spPr>
          <a:xfrm>
            <a:off x="2928926" y="5500702"/>
            <a:ext cx="3286148" cy="369332"/>
          </a:xfrm>
          <a:prstGeom prst="rect">
            <a:avLst/>
          </a:prstGeom>
          <a:noFill/>
        </p:spPr>
        <p:txBody>
          <a:bodyPr wrap="square" rtlCol="0">
            <a:spAutoFit/>
          </a:bodyPr>
          <a:lstStyle/>
          <a:p>
            <a:pPr algn="ctr"/>
            <a:r>
              <a:rPr lang="en-US" dirty="0"/>
              <a:t>Source: Own </a:t>
            </a:r>
            <a:r>
              <a:rPr lang="en-US" dirty="0" smtClean="0"/>
              <a:t>elaboration</a:t>
            </a:r>
            <a:endParaRPr lang="es-A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smtClean="0"/>
              <a:t>Distribution of poverty and migration in Bahía Blanca</a:t>
            </a:r>
            <a:r>
              <a:rPr lang="es-AR" dirty="0" smtClean="0"/>
              <a:t/>
            </a:r>
            <a:br>
              <a:rPr lang="es-AR" dirty="0" smtClean="0"/>
            </a:br>
            <a:endParaRPr lang="es-AR" dirty="0"/>
          </a:p>
        </p:txBody>
      </p:sp>
      <p:pic>
        <p:nvPicPr>
          <p:cNvPr id="37890" name="Imagen 33"/>
          <p:cNvPicPr>
            <a:picLocks noChangeAspect="1" noChangeArrowheads="1"/>
          </p:cNvPicPr>
          <p:nvPr/>
        </p:nvPicPr>
        <p:blipFill>
          <a:blip r:embed="rId2" cstate="print"/>
          <a:srcRect/>
          <a:stretch>
            <a:fillRect/>
          </a:stretch>
        </p:blipFill>
        <p:spPr bwMode="auto">
          <a:xfrm>
            <a:off x="446002" y="1714488"/>
            <a:ext cx="7983650" cy="4572032"/>
          </a:xfrm>
          <a:prstGeom prst="rect">
            <a:avLst/>
          </a:prstGeom>
          <a:noFill/>
          <a:ln w="9525">
            <a:solidFill>
              <a:schemeClr val="bg1"/>
            </a:solidFill>
            <a:miter lim="800000"/>
            <a:headEnd/>
            <a:tailEnd/>
          </a:ln>
        </p:spPr>
      </p:pic>
      <p:sp>
        <p:nvSpPr>
          <p:cNvPr id="5" name="4 CuadroTexto"/>
          <p:cNvSpPr txBox="1"/>
          <p:nvPr/>
        </p:nvSpPr>
        <p:spPr>
          <a:xfrm>
            <a:off x="2928926" y="6286520"/>
            <a:ext cx="3286148" cy="369332"/>
          </a:xfrm>
          <a:prstGeom prst="rect">
            <a:avLst/>
          </a:prstGeom>
          <a:noFill/>
        </p:spPr>
        <p:txBody>
          <a:bodyPr wrap="square" rtlCol="0">
            <a:spAutoFit/>
          </a:bodyPr>
          <a:lstStyle/>
          <a:p>
            <a:pPr algn="ctr"/>
            <a:r>
              <a:rPr lang="en-US" dirty="0"/>
              <a:t>Source: Own </a:t>
            </a:r>
            <a:r>
              <a:rPr lang="en-US" dirty="0" smtClean="0"/>
              <a:t>elaboration</a:t>
            </a:r>
            <a:endParaRPr lang="es-AR"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err="1" smtClean="0"/>
              <a:t>Conclusions</a:t>
            </a:r>
            <a:endParaRPr lang="es-AR" dirty="0"/>
          </a:p>
        </p:txBody>
      </p:sp>
      <p:sp>
        <p:nvSpPr>
          <p:cNvPr id="3" name="2 Marcador de contenido"/>
          <p:cNvSpPr>
            <a:spLocks noGrp="1"/>
          </p:cNvSpPr>
          <p:nvPr>
            <p:ph idx="1"/>
          </p:nvPr>
        </p:nvSpPr>
        <p:spPr/>
        <p:txBody>
          <a:bodyPr>
            <a:normAutofit/>
          </a:bodyPr>
          <a:lstStyle/>
          <a:p>
            <a:r>
              <a:rPr lang="en-US" dirty="0" smtClean="0"/>
              <a:t>There is a positive relationship between the rate of international migrant and the rate of households that have at least one basic need unmet but this is not corroborated in all geographical scales. This may be because the aggregate analysis does not discriminate between the prosperous areas and areas lagging behind. </a:t>
            </a:r>
            <a:endParaRPr lang="es-AR" dirty="0" smtClean="0"/>
          </a:p>
          <a:p>
            <a:endParaRPr lang="es-A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err="1" smtClean="0"/>
              <a:t>Conclusions</a:t>
            </a:r>
            <a:endParaRPr lang="es-AR" dirty="0"/>
          </a:p>
        </p:txBody>
      </p:sp>
      <p:sp>
        <p:nvSpPr>
          <p:cNvPr id="3" name="2 Marcador de contenido"/>
          <p:cNvSpPr>
            <a:spLocks noGrp="1"/>
          </p:cNvSpPr>
          <p:nvPr>
            <p:ph idx="1"/>
          </p:nvPr>
        </p:nvSpPr>
        <p:spPr/>
        <p:txBody>
          <a:bodyPr>
            <a:normAutofit lnSpcReduction="10000"/>
          </a:bodyPr>
          <a:lstStyle/>
          <a:p>
            <a:r>
              <a:rPr lang="en-US" dirty="0" smtClean="0"/>
              <a:t>Regarding the city of Bahía Blanca, this implies that immigration of certain poor individuals, in this case from other countries, does not cause a balanced development, but instead may increase inequality in the city. This has negative consequences for both migrants and city. For these first, migrants arrive in neighborhoods that concentrate people living in poverty, making it difficult to get out of this condition; for the city, it means not being able to realize the full development potential offered by one of the main sources of growth.</a:t>
            </a:r>
            <a:endParaRPr lang="es-AR" dirty="0" smtClean="0"/>
          </a:p>
          <a:p>
            <a:endParaRPr lang="es-A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dirty="0"/>
          </a:p>
        </p:txBody>
      </p:sp>
      <p:sp>
        <p:nvSpPr>
          <p:cNvPr id="3" name="2 Marcador de contenido"/>
          <p:cNvSpPr>
            <a:spLocks noGrp="1"/>
          </p:cNvSpPr>
          <p:nvPr>
            <p:ph idx="1"/>
          </p:nvPr>
        </p:nvSpPr>
        <p:spPr/>
        <p:txBody>
          <a:bodyPr anchor="ctr">
            <a:normAutofit/>
          </a:bodyPr>
          <a:lstStyle/>
          <a:p>
            <a:pPr algn="ctr">
              <a:buNone/>
            </a:pPr>
            <a:r>
              <a:rPr lang="es-AR" sz="9600" dirty="0" err="1" smtClean="0"/>
              <a:t>Thanks</a:t>
            </a:r>
            <a:r>
              <a:rPr lang="es-AR" sz="9600" dirty="0" smtClean="0"/>
              <a:t>!</a:t>
            </a:r>
            <a:endParaRPr lang="es-AR" sz="96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AR" dirty="0"/>
          </a:p>
        </p:txBody>
      </p:sp>
      <p:pic>
        <p:nvPicPr>
          <p:cNvPr id="4" name="3 Marcador de contenido" descr="Bahia_Blanca_Buenos_Aires.png"/>
          <p:cNvPicPr>
            <a:picLocks noGrp="1" noChangeAspect="1"/>
          </p:cNvPicPr>
          <p:nvPr>
            <p:ph idx="1"/>
          </p:nvPr>
        </p:nvPicPr>
        <p:blipFill>
          <a:blip r:embed="rId2" cstate="print"/>
          <a:stretch>
            <a:fillRect/>
          </a:stretch>
        </p:blipFill>
        <p:spPr>
          <a:xfrm>
            <a:off x="2866418" y="1600200"/>
            <a:ext cx="3411164" cy="4708525"/>
          </a:xfrm>
        </p:spPr>
      </p:pic>
      <p:sp>
        <p:nvSpPr>
          <p:cNvPr id="5" name="4 Flecha derecha"/>
          <p:cNvSpPr/>
          <p:nvPr/>
        </p:nvSpPr>
        <p:spPr>
          <a:xfrm rot="12658976">
            <a:off x="3654802" y="5387875"/>
            <a:ext cx="1643074" cy="5000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AR"/>
          </a:p>
        </p:txBody>
      </p:sp>
      <p:sp>
        <p:nvSpPr>
          <p:cNvPr id="6" name="5 CuadroTexto"/>
          <p:cNvSpPr txBox="1"/>
          <p:nvPr/>
        </p:nvSpPr>
        <p:spPr>
          <a:xfrm>
            <a:off x="5286380" y="5786454"/>
            <a:ext cx="3214710" cy="369332"/>
          </a:xfrm>
          <a:prstGeom prst="rect">
            <a:avLst/>
          </a:prstGeom>
          <a:noFill/>
        </p:spPr>
        <p:txBody>
          <a:bodyPr wrap="square" rtlCol="0">
            <a:spAutoFit/>
          </a:bodyPr>
          <a:lstStyle/>
          <a:p>
            <a:r>
              <a:rPr lang="es-AR" dirty="0" smtClean="0"/>
              <a:t>Bahía Blanca</a:t>
            </a:r>
            <a:endParaRPr lang="es-A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err="1" smtClean="0"/>
              <a:t>Introduction</a:t>
            </a:r>
            <a:endParaRPr lang="es-AR" dirty="0"/>
          </a:p>
        </p:txBody>
      </p:sp>
      <p:sp>
        <p:nvSpPr>
          <p:cNvPr id="3" name="2 Marcador de contenido"/>
          <p:cNvSpPr>
            <a:spLocks noGrp="1"/>
          </p:cNvSpPr>
          <p:nvPr>
            <p:ph idx="1"/>
          </p:nvPr>
        </p:nvSpPr>
        <p:spPr/>
        <p:txBody>
          <a:bodyPr anchor="ctr">
            <a:normAutofit/>
          </a:bodyPr>
          <a:lstStyle/>
          <a:p>
            <a:pPr algn="just"/>
            <a:r>
              <a:rPr lang="es-AR" dirty="0" smtClean="0"/>
              <a:t>So, </a:t>
            </a:r>
            <a:r>
              <a:rPr lang="en-US" dirty="0" smtClean="0"/>
              <a:t>this presentation aims to elaborate a first approach to the relationship between poverty and migration in Bahía Blanca, and show how the expansion of the city can lead underdeveloped areas that do not share the same wealth level that the better performed areas.</a:t>
            </a:r>
          </a:p>
          <a:p>
            <a:pPr algn="just"/>
            <a:endParaRPr lang="es-A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smtClean="0"/>
              <a:t>A </a:t>
            </a:r>
            <a:r>
              <a:rPr lang="en-US" dirty="0" err="1" smtClean="0"/>
              <a:t>theorical</a:t>
            </a:r>
            <a:r>
              <a:rPr lang="en-US" dirty="0" smtClean="0"/>
              <a:t> approach: migration and jobs opportunities</a:t>
            </a:r>
            <a:endParaRPr lang="es-AR" dirty="0"/>
          </a:p>
        </p:txBody>
      </p:sp>
      <p:sp>
        <p:nvSpPr>
          <p:cNvPr id="3" name="2 Marcador de contenido"/>
          <p:cNvSpPr>
            <a:spLocks noGrp="1"/>
          </p:cNvSpPr>
          <p:nvPr>
            <p:ph idx="1"/>
          </p:nvPr>
        </p:nvSpPr>
        <p:spPr/>
        <p:txBody>
          <a:bodyPr/>
          <a:lstStyle/>
          <a:p>
            <a:r>
              <a:rPr lang="es-AR" dirty="0" err="1" smtClean="0"/>
              <a:t>Theories</a:t>
            </a:r>
            <a:r>
              <a:rPr lang="es-AR" dirty="0" smtClean="0"/>
              <a:t> </a:t>
            </a:r>
            <a:r>
              <a:rPr lang="es-AR" dirty="0" err="1" smtClean="0"/>
              <a:t>which</a:t>
            </a:r>
            <a:r>
              <a:rPr lang="es-AR" dirty="0" smtClean="0"/>
              <a:t> </a:t>
            </a:r>
            <a:r>
              <a:rPr lang="es-AR" dirty="0" err="1" smtClean="0"/>
              <a:t>understand</a:t>
            </a:r>
            <a:r>
              <a:rPr lang="es-AR" dirty="0" smtClean="0"/>
              <a:t> </a:t>
            </a:r>
            <a:r>
              <a:rPr lang="es-AR" dirty="0" err="1" smtClean="0"/>
              <a:t>migration</a:t>
            </a:r>
            <a:r>
              <a:rPr lang="es-AR" dirty="0" smtClean="0"/>
              <a:t> as </a:t>
            </a:r>
            <a:r>
              <a:rPr lang="es-AR" dirty="0" err="1" smtClean="0"/>
              <a:t>rational</a:t>
            </a:r>
            <a:r>
              <a:rPr lang="es-AR" dirty="0" smtClean="0"/>
              <a:t> </a:t>
            </a:r>
            <a:r>
              <a:rPr lang="es-AR" dirty="0" err="1" smtClean="0"/>
              <a:t>decision</a:t>
            </a:r>
            <a:r>
              <a:rPr lang="es-AR" dirty="0" smtClean="0"/>
              <a:t> (</a:t>
            </a:r>
            <a:r>
              <a:rPr lang="es-AR" dirty="0" err="1" smtClean="0"/>
              <a:t>Tunali</a:t>
            </a:r>
            <a:r>
              <a:rPr lang="es-AR" dirty="0" smtClean="0"/>
              <a:t>, 2000).</a:t>
            </a:r>
          </a:p>
          <a:p>
            <a:pPr fontAlgn="t"/>
            <a:r>
              <a:rPr lang="es-AR" dirty="0" err="1" smtClean="0"/>
              <a:t>The</a:t>
            </a:r>
            <a:r>
              <a:rPr lang="es-AR" dirty="0" smtClean="0"/>
              <a:t> </a:t>
            </a:r>
            <a:r>
              <a:rPr lang="es-AR" dirty="0" err="1" smtClean="0"/>
              <a:t>first</a:t>
            </a:r>
            <a:r>
              <a:rPr lang="es-AR" dirty="0" smtClean="0"/>
              <a:t> </a:t>
            </a:r>
            <a:r>
              <a:rPr lang="es-AR" dirty="0" err="1" smtClean="0"/>
              <a:t>contribution</a:t>
            </a:r>
            <a:r>
              <a:rPr lang="es-AR" dirty="0" smtClean="0"/>
              <a:t> </a:t>
            </a:r>
            <a:r>
              <a:rPr lang="es-AR" dirty="0" err="1" smtClean="0"/>
              <a:t>was</a:t>
            </a:r>
            <a:r>
              <a:rPr lang="es-AR" dirty="0" smtClean="0"/>
              <a:t> Harris &amp; </a:t>
            </a:r>
            <a:r>
              <a:rPr lang="es-AR" dirty="0" err="1" smtClean="0"/>
              <a:t>Todaro</a:t>
            </a:r>
            <a:r>
              <a:rPr lang="es-AR" dirty="0" smtClean="0"/>
              <a:t> (1970) </a:t>
            </a:r>
            <a:r>
              <a:rPr lang="es-AR" dirty="0" err="1" smtClean="0"/>
              <a:t>whom</a:t>
            </a:r>
            <a:r>
              <a:rPr lang="es-AR" dirty="0" smtClean="0"/>
              <a:t> </a:t>
            </a:r>
            <a:r>
              <a:rPr lang="es-AR" dirty="0" err="1" smtClean="0"/>
              <a:t>add</a:t>
            </a:r>
            <a:r>
              <a:rPr lang="es-AR" dirty="0" smtClean="0"/>
              <a:t> a </a:t>
            </a:r>
            <a:r>
              <a:rPr lang="es-AR" dirty="0" err="1" smtClean="0"/>
              <a:t>minimum</a:t>
            </a:r>
            <a:r>
              <a:rPr lang="es-AR" dirty="0" smtClean="0"/>
              <a:t> </a:t>
            </a:r>
            <a:r>
              <a:rPr lang="es-AR" dirty="0" err="1" smtClean="0"/>
              <a:t>wage</a:t>
            </a:r>
            <a:r>
              <a:rPr lang="es-AR" dirty="0" smtClean="0"/>
              <a:t> </a:t>
            </a:r>
            <a:r>
              <a:rPr lang="en-US" dirty="0" smtClean="0"/>
              <a:t>and justify the continuum migration by an urban wage expected higher than the rural wage.</a:t>
            </a:r>
          </a:p>
          <a:p>
            <a:pPr fontAlgn="t"/>
            <a:r>
              <a:rPr lang="en-US" dirty="0" smtClean="0"/>
              <a:t>The main result is the </a:t>
            </a:r>
            <a:r>
              <a:rPr lang="en-US" dirty="0" err="1" smtClean="0"/>
              <a:t>Todaro’s</a:t>
            </a:r>
            <a:r>
              <a:rPr lang="en-US" dirty="0" smtClean="0"/>
              <a:t> Paradox, which says if the urban jobs is increased, the rural-urban migration overreact, so the rate of unemployment raise too</a:t>
            </a:r>
            <a:endParaRPr lang="es-AR" dirty="0" smtClean="0"/>
          </a:p>
          <a:p>
            <a:pPr fontAlgn="t"/>
            <a:endParaRPr lang="es-AR" dirty="0" smtClean="0"/>
          </a:p>
          <a:p>
            <a:pPr fontAlgn="t"/>
            <a:endParaRPr lang="es-AR" dirty="0" smtClean="0"/>
          </a:p>
          <a:p>
            <a:pPr fontAlgn="t"/>
            <a:endParaRPr lang="es-AR" dirty="0" smtClean="0"/>
          </a:p>
          <a:p>
            <a:pPr fontAlgn="t"/>
            <a:endParaRPr lang="es-AR" dirty="0" smtClean="0"/>
          </a:p>
          <a:p>
            <a:pPr fontAlgn="t"/>
            <a:endParaRPr lang="es-AR" dirty="0" smtClean="0"/>
          </a:p>
          <a:p>
            <a:pPr fontAlgn="t"/>
            <a:endParaRPr lang="es-AR" dirty="0" smtClean="0"/>
          </a:p>
          <a:p>
            <a:pPr fontAlgn="t"/>
            <a:endParaRPr lang="es-AR" dirty="0" smtClean="0"/>
          </a:p>
          <a:p>
            <a:pPr fontAlgn="t"/>
            <a:endParaRPr lang="es-AR" dirty="0" smtClean="0"/>
          </a:p>
          <a:p>
            <a:pPr fontAlgn="t"/>
            <a:endParaRPr lang="es-AR" dirty="0" smtClean="0"/>
          </a:p>
          <a:p>
            <a:endParaRPr lang="es-AR" dirty="0" smtClean="0"/>
          </a:p>
          <a:p>
            <a:endParaRPr lang="es-AR" dirty="0" smtClean="0"/>
          </a:p>
          <a:p>
            <a:endParaRPr lang="es-AR" dirty="0" smtClean="0"/>
          </a:p>
          <a:p>
            <a:endParaRPr lang="es-AR"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err="1" smtClean="0"/>
              <a:t>Todaro’s</a:t>
            </a:r>
            <a:r>
              <a:rPr lang="es-AR" dirty="0" smtClean="0"/>
              <a:t> </a:t>
            </a:r>
            <a:r>
              <a:rPr lang="es-AR" dirty="0" err="1" smtClean="0"/>
              <a:t>Paradox</a:t>
            </a:r>
            <a:endParaRPr lang="es-AR" dirty="0"/>
          </a:p>
        </p:txBody>
      </p:sp>
      <p:sp>
        <p:nvSpPr>
          <p:cNvPr id="3" name="2 Marcador de contenido"/>
          <p:cNvSpPr>
            <a:spLocks noGrp="1"/>
          </p:cNvSpPr>
          <p:nvPr>
            <p:ph idx="1"/>
          </p:nvPr>
        </p:nvSpPr>
        <p:spPr/>
        <p:txBody>
          <a:bodyPr/>
          <a:lstStyle/>
          <a:p>
            <a:r>
              <a:rPr lang="es-AR" dirty="0" err="1" smtClean="0"/>
              <a:t>The</a:t>
            </a:r>
            <a:r>
              <a:rPr lang="es-AR" dirty="0" smtClean="0"/>
              <a:t> </a:t>
            </a:r>
            <a:r>
              <a:rPr lang="es-AR" dirty="0" err="1" smtClean="0"/>
              <a:t>Todaro’s</a:t>
            </a:r>
            <a:r>
              <a:rPr lang="es-AR" dirty="0" smtClean="0"/>
              <a:t> </a:t>
            </a:r>
            <a:r>
              <a:rPr lang="es-AR" dirty="0" err="1" smtClean="0"/>
              <a:t>Paradox</a:t>
            </a:r>
            <a:r>
              <a:rPr lang="es-AR" dirty="0" smtClean="0"/>
              <a:t> </a:t>
            </a:r>
            <a:r>
              <a:rPr lang="es-AR" dirty="0" err="1" smtClean="0"/>
              <a:t>depends</a:t>
            </a:r>
            <a:r>
              <a:rPr lang="es-AR" dirty="0" smtClean="0"/>
              <a:t> </a:t>
            </a:r>
            <a:r>
              <a:rPr lang="es-AR" dirty="0" err="1" smtClean="0"/>
              <a:t>on</a:t>
            </a:r>
            <a:r>
              <a:rPr lang="es-AR" dirty="0" smtClean="0"/>
              <a:t> </a:t>
            </a:r>
            <a:r>
              <a:rPr lang="es-AR" dirty="0" err="1" smtClean="0"/>
              <a:t>the</a:t>
            </a:r>
            <a:r>
              <a:rPr lang="es-AR" dirty="0" smtClean="0"/>
              <a:t> </a:t>
            </a:r>
            <a:r>
              <a:rPr lang="es-AR" dirty="0" err="1" smtClean="0"/>
              <a:t>degree</a:t>
            </a:r>
            <a:r>
              <a:rPr lang="es-AR" dirty="0" smtClean="0"/>
              <a:t> of </a:t>
            </a:r>
            <a:r>
              <a:rPr lang="es-AR" dirty="0" err="1" smtClean="0"/>
              <a:t>elasticity</a:t>
            </a:r>
            <a:r>
              <a:rPr lang="es-AR" dirty="0" smtClean="0"/>
              <a:t> of </a:t>
            </a:r>
            <a:r>
              <a:rPr lang="es-AR" dirty="0" err="1" smtClean="0"/>
              <a:t>sustition</a:t>
            </a:r>
            <a:r>
              <a:rPr lang="es-AR" dirty="0" smtClean="0"/>
              <a:t> </a:t>
            </a:r>
          </a:p>
          <a:p>
            <a:endParaRPr lang="es-AR" dirty="0"/>
          </a:p>
        </p:txBody>
      </p:sp>
      <p:graphicFrame>
        <p:nvGraphicFramePr>
          <p:cNvPr id="4" name="3 Tabla"/>
          <p:cNvGraphicFramePr>
            <a:graphicFrameLocks noGrp="1"/>
          </p:cNvGraphicFramePr>
          <p:nvPr/>
        </p:nvGraphicFramePr>
        <p:xfrm>
          <a:off x="357158" y="2571744"/>
          <a:ext cx="8501122" cy="3454400"/>
        </p:xfrm>
        <a:graphic>
          <a:graphicData uri="http://schemas.openxmlformats.org/drawingml/2006/table">
            <a:tbl>
              <a:tblPr firstRow="1" bandRow="1">
                <a:tableStyleId>{5C22544A-7EE6-4342-B048-85BDC9FD1C3A}</a:tableStyleId>
              </a:tblPr>
              <a:tblGrid>
                <a:gridCol w="4250561"/>
                <a:gridCol w="4250561"/>
              </a:tblGrid>
              <a:tr h="370840">
                <a:tc>
                  <a:txBody>
                    <a:bodyPr/>
                    <a:lstStyle/>
                    <a:p>
                      <a:r>
                        <a:rPr lang="es-AR" sz="1600" dirty="0" err="1" smtClean="0"/>
                        <a:t>Authors</a:t>
                      </a:r>
                      <a:endParaRPr lang="es-AR" sz="1600" dirty="0"/>
                    </a:p>
                  </a:txBody>
                  <a:tcPr/>
                </a:tc>
                <a:tc>
                  <a:txBody>
                    <a:bodyPr/>
                    <a:lstStyle/>
                    <a:p>
                      <a:r>
                        <a:rPr lang="es-AR" sz="1600" dirty="0" smtClean="0"/>
                        <a:t>Presencia of </a:t>
                      </a:r>
                      <a:r>
                        <a:rPr lang="es-AR" sz="1600" dirty="0" err="1" smtClean="0"/>
                        <a:t>paradox</a:t>
                      </a:r>
                      <a:endParaRPr lang="es-AR" sz="1600" dirty="0"/>
                    </a:p>
                  </a:txBody>
                  <a:tcPr/>
                </a:tc>
              </a:tr>
              <a:tr h="370840">
                <a:tc>
                  <a:txBody>
                    <a:bodyPr/>
                    <a:lstStyle/>
                    <a:p>
                      <a:r>
                        <a:rPr lang="es-AR" sz="1600" dirty="0" err="1" smtClean="0"/>
                        <a:t>Todaro</a:t>
                      </a:r>
                      <a:r>
                        <a:rPr lang="es-AR" sz="1600" dirty="0" smtClean="0"/>
                        <a:t> (1969)</a:t>
                      </a:r>
                      <a:endParaRPr lang="es-AR" sz="1600" dirty="0"/>
                    </a:p>
                  </a:txBody>
                  <a:tcPr/>
                </a:tc>
                <a:tc>
                  <a:txBody>
                    <a:bodyPr/>
                    <a:lstStyle/>
                    <a:p>
                      <a:r>
                        <a:rPr lang="es-AR" sz="1600" dirty="0" err="1" smtClean="0"/>
                        <a:t>Never</a:t>
                      </a:r>
                      <a:endParaRPr lang="es-AR" sz="1600" dirty="0"/>
                    </a:p>
                  </a:txBody>
                  <a:tcPr/>
                </a:tc>
              </a:tr>
              <a:tr h="370840">
                <a:tc>
                  <a:txBody>
                    <a:bodyPr/>
                    <a:lstStyle/>
                    <a:p>
                      <a:r>
                        <a:rPr lang="es-AR" sz="1600" dirty="0" err="1" smtClean="0"/>
                        <a:t>Todaro</a:t>
                      </a:r>
                      <a:r>
                        <a:rPr lang="es-AR" sz="1600" dirty="0" smtClean="0"/>
                        <a:t> (1976)</a:t>
                      </a:r>
                      <a:endParaRPr lang="es-AR" sz="1600" dirty="0"/>
                    </a:p>
                  </a:txBody>
                  <a:tcPr/>
                </a:tc>
                <a:tc>
                  <a:txBody>
                    <a:bodyPr/>
                    <a:lstStyle/>
                    <a:p>
                      <a:r>
                        <a:rPr lang="en-US" sz="1600" dirty="0" smtClean="0"/>
                        <a:t>If the elasticity of migration is greater than the relationship between job creation and the natural growth of the city</a:t>
                      </a:r>
                      <a:endParaRPr lang="es-AR" sz="1600" dirty="0"/>
                    </a:p>
                  </a:txBody>
                  <a:tcPr/>
                </a:tc>
              </a:tr>
              <a:tr h="370840">
                <a:tc>
                  <a:txBody>
                    <a:bodyPr/>
                    <a:lstStyle/>
                    <a:p>
                      <a:r>
                        <a:rPr lang="es-AR" sz="1600" dirty="0" err="1" smtClean="0"/>
                        <a:t>Blomqvist</a:t>
                      </a:r>
                      <a:r>
                        <a:rPr lang="es-AR" sz="1600" baseline="0" dirty="0" smtClean="0"/>
                        <a:t> (1978)</a:t>
                      </a:r>
                      <a:endParaRPr lang="es-AR" sz="1600" dirty="0"/>
                    </a:p>
                  </a:txBody>
                  <a:tcPr/>
                </a:tc>
                <a:tc>
                  <a:txBody>
                    <a:bodyPr/>
                    <a:lstStyle/>
                    <a:p>
                      <a:r>
                        <a:rPr lang="en-US" sz="1600" dirty="0" smtClean="0"/>
                        <a:t>If the relationship between migration  and a minimum threshold is greater than the relationship between the growth of the city and the minimum threshold</a:t>
                      </a:r>
                      <a:endParaRPr lang="es-AR" sz="1600" dirty="0"/>
                    </a:p>
                  </a:txBody>
                  <a:tcPr/>
                </a:tc>
              </a:tr>
              <a:tr h="370840">
                <a:tc>
                  <a:txBody>
                    <a:bodyPr/>
                    <a:lstStyle/>
                    <a:p>
                      <a:pPr marL="0" algn="l" rtl="0" eaLnBrk="1" latinLnBrk="0" hangingPunct="1"/>
                      <a:r>
                        <a:rPr kumimoji="0" lang="es-AR" sz="1600" kern="1200" dirty="0" err="1" smtClean="0">
                          <a:solidFill>
                            <a:schemeClr val="dk1"/>
                          </a:solidFill>
                          <a:latin typeface="+mn-lt"/>
                          <a:ea typeface="+mn-ea"/>
                          <a:cs typeface="+mn-cs"/>
                        </a:rPr>
                        <a:t>Zarembka</a:t>
                      </a:r>
                      <a:r>
                        <a:rPr kumimoji="0" lang="es-AR" sz="1600" kern="1200" dirty="0" smtClean="0">
                          <a:solidFill>
                            <a:schemeClr val="dk1"/>
                          </a:solidFill>
                          <a:latin typeface="+mn-lt"/>
                          <a:ea typeface="+mn-ea"/>
                          <a:cs typeface="+mn-cs"/>
                        </a:rPr>
                        <a:t> (1970)</a:t>
                      </a:r>
                    </a:p>
                  </a:txBody>
                  <a:tcPr/>
                </a:tc>
                <a:tc>
                  <a:txBody>
                    <a:bodyPr/>
                    <a:lstStyle/>
                    <a:p>
                      <a:pPr marL="0" algn="l" rtl="0" eaLnBrk="1" latinLnBrk="0" hangingPunct="1"/>
                      <a:r>
                        <a:rPr kumimoji="0" lang="en-US" sz="1600" kern="1200" dirty="0" smtClean="0">
                          <a:solidFill>
                            <a:schemeClr val="dk1"/>
                          </a:solidFill>
                          <a:latin typeface="+mn-lt"/>
                          <a:ea typeface="+mn-ea"/>
                          <a:cs typeface="+mn-cs"/>
                        </a:rPr>
                        <a:t>If the rate of increase in the expected wage is higher than the rate of natural growth of the city.</a:t>
                      </a:r>
                      <a:endParaRPr kumimoji="0" lang="es-AR" sz="1600" kern="1200" dirty="0" smtClean="0">
                        <a:solidFill>
                          <a:schemeClr val="dk1"/>
                        </a:solidFill>
                        <a:latin typeface="+mn-lt"/>
                        <a:ea typeface="+mn-ea"/>
                        <a:cs typeface="+mn-cs"/>
                      </a:endParaRPr>
                    </a:p>
                  </a:txBody>
                  <a:tcPr/>
                </a:tc>
              </a:tr>
            </a:tbl>
          </a:graphicData>
        </a:graphic>
      </p:graphicFrame>
      <p:sp>
        <p:nvSpPr>
          <p:cNvPr id="5" name="4 CuadroTexto"/>
          <p:cNvSpPr txBox="1"/>
          <p:nvPr/>
        </p:nvSpPr>
        <p:spPr>
          <a:xfrm>
            <a:off x="2428860" y="6072206"/>
            <a:ext cx="3786214" cy="646331"/>
          </a:xfrm>
          <a:prstGeom prst="rect">
            <a:avLst/>
          </a:prstGeom>
          <a:noFill/>
        </p:spPr>
        <p:txBody>
          <a:bodyPr wrap="square" rtlCol="0">
            <a:spAutoFit/>
          </a:bodyPr>
          <a:lstStyle/>
          <a:p>
            <a:pPr algn="ctr"/>
            <a:r>
              <a:rPr lang="es-AR" dirty="0" err="1" smtClean="0"/>
              <a:t>Source</a:t>
            </a:r>
            <a:r>
              <a:rPr lang="es-AR" dirty="0" smtClean="0"/>
              <a:t>: </a:t>
            </a:r>
            <a:r>
              <a:rPr lang="es-AR" dirty="0" err="1" smtClean="0"/>
              <a:t>Adatation</a:t>
            </a:r>
            <a:r>
              <a:rPr lang="es-AR" dirty="0" smtClean="0"/>
              <a:t> </a:t>
            </a:r>
            <a:r>
              <a:rPr lang="es-AR" dirty="0" err="1" smtClean="0"/>
              <a:t>from</a:t>
            </a:r>
            <a:r>
              <a:rPr lang="es-AR" dirty="0" smtClean="0"/>
              <a:t> Arellano (1981)</a:t>
            </a:r>
            <a:endParaRPr lang="es-A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AR" dirty="0" err="1" smtClean="0"/>
              <a:t>The</a:t>
            </a:r>
            <a:r>
              <a:rPr lang="es-AR" dirty="0" smtClean="0"/>
              <a:t> </a:t>
            </a:r>
            <a:r>
              <a:rPr lang="es-AR" dirty="0" err="1" smtClean="0"/>
              <a:t>Todaro’s</a:t>
            </a:r>
            <a:r>
              <a:rPr lang="es-AR" dirty="0" smtClean="0"/>
              <a:t> </a:t>
            </a:r>
            <a:r>
              <a:rPr lang="es-AR" dirty="0" err="1" smtClean="0"/>
              <a:t>Paradox</a:t>
            </a:r>
            <a:r>
              <a:rPr lang="es-AR" dirty="0" smtClean="0"/>
              <a:t> </a:t>
            </a:r>
            <a:r>
              <a:rPr lang="es-AR" dirty="0" err="1" smtClean="0"/>
              <a:t>with</a:t>
            </a:r>
            <a:r>
              <a:rPr lang="es-AR" dirty="0" smtClean="0"/>
              <a:t> </a:t>
            </a:r>
            <a:r>
              <a:rPr lang="es-AR" dirty="0" err="1" smtClean="0"/>
              <a:t>land</a:t>
            </a:r>
            <a:endParaRPr lang="es-AR" dirty="0"/>
          </a:p>
        </p:txBody>
      </p:sp>
      <p:sp>
        <p:nvSpPr>
          <p:cNvPr id="3" name="2 Marcador de contenido"/>
          <p:cNvSpPr>
            <a:spLocks noGrp="1"/>
          </p:cNvSpPr>
          <p:nvPr>
            <p:ph idx="1"/>
          </p:nvPr>
        </p:nvSpPr>
        <p:spPr/>
        <p:txBody>
          <a:bodyPr>
            <a:normAutofit lnSpcReduction="10000"/>
          </a:bodyPr>
          <a:lstStyle/>
          <a:p>
            <a:pPr algn="just"/>
            <a:r>
              <a:rPr lang="es-AR" dirty="0" err="1" smtClean="0"/>
              <a:t>Ingene</a:t>
            </a:r>
            <a:r>
              <a:rPr lang="es-AR" dirty="0" smtClean="0"/>
              <a:t> (2001) </a:t>
            </a:r>
            <a:r>
              <a:rPr lang="es-AR" dirty="0" err="1" smtClean="0"/>
              <a:t>adds</a:t>
            </a:r>
            <a:r>
              <a:rPr lang="es-AR" dirty="0" smtClean="0"/>
              <a:t> </a:t>
            </a:r>
            <a:r>
              <a:rPr lang="es-AR" dirty="0" err="1" smtClean="0"/>
              <a:t>the</a:t>
            </a:r>
            <a:r>
              <a:rPr lang="es-AR" dirty="0" smtClean="0"/>
              <a:t> </a:t>
            </a:r>
            <a:r>
              <a:rPr lang="es-AR" dirty="0" err="1" smtClean="0"/>
              <a:t>land</a:t>
            </a:r>
            <a:r>
              <a:rPr lang="es-AR" dirty="0" smtClean="0"/>
              <a:t> </a:t>
            </a:r>
            <a:r>
              <a:rPr lang="es-AR" dirty="0" err="1" smtClean="0"/>
              <a:t>market</a:t>
            </a:r>
            <a:r>
              <a:rPr lang="es-AR" dirty="0" smtClean="0"/>
              <a:t> </a:t>
            </a:r>
            <a:r>
              <a:rPr lang="es-AR" dirty="0" err="1" smtClean="0"/>
              <a:t>to</a:t>
            </a:r>
            <a:r>
              <a:rPr lang="es-AR" dirty="0" smtClean="0"/>
              <a:t> HT </a:t>
            </a:r>
            <a:r>
              <a:rPr lang="es-AR" dirty="0" err="1" smtClean="0"/>
              <a:t>model</a:t>
            </a:r>
            <a:r>
              <a:rPr lang="es-AR" dirty="0" smtClean="0"/>
              <a:t>. </a:t>
            </a:r>
            <a:r>
              <a:rPr lang="es-AR" dirty="0" err="1" smtClean="0"/>
              <a:t>This</a:t>
            </a:r>
            <a:r>
              <a:rPr lang="es-AR" dirty="0" smtClean="0"/>
              <a:t> </a:t>
            </a:r>
            <a:r>
              <a:rPr lang="es-AR" dirty="0" err="1" smtClean="0"/>
              <a:t>model</a:t>
            </a:r>
            <a:r>
              <a:rPr lang="es-AR" dirty="0" smtClean="0">
                <a:solidFill>
                  <a:srgbClr val="FF0000"/>
                </a:solidFill>
              </a:rPr>
              <a:t> </a:t>
            </a:r>
            <a:r>
              <a:rPr lang="en-US" dirty="0" smtClean="0"/>
              <a:t>allows to establish a relationship between migration and urban poverty, through the urban sprawl and spatial segregation.</a:t>
            </a:r>
          </a:p>
          <a:p>
            <a:pPr algn="just"/>
            <a:r>
              <a:rPr lang="es-AR" dirty="0" err="1" smtClean="0"/>
              <a:t>Brueckner</a:t>
            </a:r>
            <a:r>
              <a:rPr lang="es-AR" dirty="0" smtClean="0"/>
              <a:t> and </a:t>
            </a:r>
            <a:r>
              <a:rPr lang="es-AR" dirty="0" err="1" smtClean="0"/>
              <a:t>Zenou</a:t>
            </a:r>
            <a:r>
              <a:rPr lang="es-AR" dirty="0" smtClean="0"/>
              <a:t> (1999) show a HT </a:t>
            </a:r>
            <a:r>
              <a:rPr lang="es-AR" dirty="0" err="1" smtClean="0"/>
              <a:t>model</a:t>
            </a:r>
            <a:r>
              <a:rPr lang="es-AR" dirty="0" smtClean="0"/>
              <a:t> </a:t>
            </a:r>
            <a:r>
              <a:rPr lang="es-AR" dirty="0" err="1" smtClean="0"/>
              <a:t>with</a:t>
            </a:r>
            <a:r>
              <a:rPr lang="es-AR" dirty="0" smtClean="0"/>
              <a:t> </a:t>
            </a:r>
            <a:r>
              <a:rPr lang="es-AR" dirty="0" err="1" smtClean="0"/>
              <a:t>land</a:t>
            </a:r>
            <a:r>
              <a:rPr lang="es-AR" dirty="0" smtClean="0"/>
              <a:t> and a </a:t>
            </a:r>
            <a:r>
              <a:rPr lang="es-AR" dirty="0" err="1" smtClean="0"/>
              <a:t>distintion</a:t>
            </a:r>
            <a:r>
              <a:rPr lang="es-AR" dirty="0" smtClean="0"/>
              <a:t> </a:t>
            </a:r>
            <a:r>
              <a:rPr lang="es-AR" dirty="0" err="1" smtClean="0"/>
              <a:t>between</a:t>
            </a:r>
            <a:r>
              <a:rPr lang="es-AR" dirty="0" smtClean="0"/>
              <a:t> formal and informal </a:t>
            </a:r>
            <a:r>
              <a:rPr lang="es-AR" dirty="0" err="1" smtClean="0"/>
              <a:t>jobs</a:t>
            </a:r>
            <a:r>
              <a:rPr lang="es-AR" dirty="0" smtClean="0"/>
              <a:t>. In </a:t>
            </a:r>
            <a:r>
              <a:rPr lang="es-AR" dirty="0" err="1" smtClean="0"/>
              <a:t>this</a:t>
            </a:r>
            <a:r>
              <a:rPr lang="es-AR" dirty="0" smtClean="0"/>
              <a:t> </a:t>
            </a:r>
            <a:r>
              <a:rPr lang="es-AR" dirty="0" err="1" smtClean="0"/>
              <a:t>model</a:t>
            </a:r>
            <a:r>
              <a:rPr lang="es-AR" dirty="0" smtClean="0"/>
              <a:t> do </a:t>
            </a:r>
            <a:r>
              <a:rPr lang="es-AR" dirty="0" err="1" smtClean="0"/>
              <a:t>not</a:t>
            </a:r>
            <a:r>
              <a:rPr lang="es-AR" dirty="0" smtClean="0"/>
              <a:t> </a:t>
            </a:r>
            <a:r>
              <a:rPr lang="es-AR" dirty="0" err="1" smtClean="0"/>
              <a:t>exist</a:t>
            </a:r>
            <a:r>
              <a:rPr lang="es-AR" dirty="0" smtClean="0"/>
              <a:t> </a:t>
            </a:r>
            <a:r>
              <a:rPr lang="es-AR" dirty="0" err="1" smtClean="0"/>
              <a:t>the</a:t>
            </a:r>
            <a:r>
              <a:rPr lang="es-AR" dirty="0" smtClean="0"/>
              <a:t> </a:t>
            </a:r>
            <a:r>
              <a:rPr lang="es-AR" dirty="0" err="1" smtClean="0"/>
              <a:t>Todaro’s</a:t>
            </a:r>
            <a:r>
              <a:rPr lang="es-AR" dirty="0" smtClean="0"/>
              <a:t> </a:t>
            </a:r>
            <a:r>
              <a:rPr lang="es-AR" dirty="0" err="1" smtClean="0"/>
              <a:t>Paradox</a:t>
            </a:r>
            <a:r>
              <a:rPr lang="es-AR" dirty="0" smtClean="0"/>
              <a:t>.</a:t>
            </a:r>
          </a:p>
          <a:p>
            <a:pPr algn="just"/>
            <a:r>
              <a:rPr lang="es-AR" dirty="0" err="1" smtClean="0"/>
              <a:t>Olso</a:t>
            </a:r>
            <a:r>
              <a:rPr lang="es-AR" dirty="0" smtClean="0"/>
              <a:t>, BZ </a:t>
            </a:r>
            <a:r>
              <a:rPr lang="es-AR" dirty="0" err="1" smtClean="0"/>
              <a:t>add</a:t>
            </a:r>
            <a:r>
              <a:rPr lang="es-AR" dirty="0" smtClean="0"/>
              <a:t> </a:t>
            </a:r>
            <a:r>
              <a:rPr lang="es-AR" dirty="0" err="1" smtClean="0"/>
              <a:t>efeccy</a:t>
            </a:r>
            <a:r>
              <a:rPr lang="es-AR" dirty="0" smtClean="0"/>
              <a:t> </a:t>
            </a:r>
            <a:r>
              <a:rPr lang="es-AR" dirty="0" err="1" smtClean="0"/>
              <a:t>wages</a:t>
            </a:r>
            <a:r>
              <a:rPr lang="es-AR" dirty="0" smtClean="0"/>
              <a:t> and </a:t>
            </a:r>
            <a:r>
              <a:rPr lang="es-AR" dirty="0" err="1" smtClean="0"/>
              <a:t>again</a:t>
            </a:r>
            <a:r>
              <a:rPr lang="es-AR" dirty="0" smtClean="0"/>
              <a:t> </a:t>
            </a:r>
            <a:r>
              <a:rPr lang="es-AR" dirty="0" err="1" smtClean="0"/>
              <a:t>the</a:t>
            </a:r>
            <a:r>
              <a:rPr lang="es-AR" dirty="0" smtClean="0"/>
              <a:t> </a:t>
            </a:r>
            <a:r>
              <a:rPr lang="es-AR" dirty="0" err="1" smtClean="0"/>
              <a:t>Todaro’s</a:t>
            </a:r>
            <a:r>
              <a:rPr lang="es-AR" dirty="0" smtClean="0"/>
              <a:t> </a:t>
            </a:r>
            <a:r>
              <a:rPr lang="es-AR" dirty="0" err="1" smtClean="0"/>
              <a:t>Pardox</a:t>
            </a:r>
            <a:r>
              <a:rPr lang="es-AR" dirty="0" smtClean="0"/>
              <a:t> </a:t>
            </a:r>
            <a:r>
              <a:rPr lang="es-AR" dirty="0" err="1" smtClean="0"/>
              <a:t>is</a:t>
            </a:r>
            <a:r>
              <a:rPr lang="es-AR" dirty="0" smtClean="0"/>
              <a:t> </a:t>
            </a:r>
            <a:r>
              <a:rPr lang="es-AR" dirty="0" err="1" smtClean="0"/>
              <a:t>absent</a:t>
            </a:r>
            <a:r>
              <a:rPr lang="es-AR" dirty="0" smtClean="0"/>
              <a:t>.</a:t>
            </a:r>
            <a:endParaRPr lang="en-US" dirty="0" smtClean="0"/>
          </a:p>
          <a:p>
            <a:endParaRPr lang="es-A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n-US" dirty="0" smtClean="0"/>
              <a:t>A </a:t>
            </a:r>
            <a:r>
              <a:rPr lang="en-US" dirty="0" err="1" smtClean="0"/>
              <a:t>theorical</a:t>
            </a:r>
            <a:r>
              <a:rPr lang="en-US" dirty="0" smtClean="0"/>
              <a:t> approach: </a:t>
            </a:r>
            <a:r>
              <a:rPr lang="es-AR" dirty="0" err="1" smtClean="0"/>
              <a:t>Spatial</a:t>
            </a:r>
            <a:r>
              <a:rPr lang="es-AR" dirty="0" smtClean="0"/>
              <a:t> </a:t>
            </a:r>
            <a:r>
              <a:rPr lang="es-AR" dirty="0" err="1" smtClean="0"/>
              <a:t>Poverty</a:t>
            </a:r>
            <a:r>
              <a:rPr lang="es-AR" dirty="0" smtClean="0"/>
              <a:t> </a:t>
            </a:r>
            <a:r>
              <a:rPr lang="es-AR" dirty="0" err="1" smtClean="0"/>
              <a:t>Traps</a:t>
            </a:r>
            <a:r>
              <a:rPr lang="es-AR" dirty="0" smtClean="0"/>
              <a:t> </a:t>
            </a:r>
            <a:endParaRPr lang="es-AR" dirty="0"/>
          </a:p>
        </p:txBody>
      </p:sp>
      <p:sp>
        <p:nvSpPr>
          <p:cNvPr id="3" name="2 Marcador de contenido"/>
          <p:cNvSpPr>
            <a:spLocks noGrp="1"/>
          </p:cNvSpPr>
          <p:nvPr>
            <p:ph idx="1"/>
          </p:nvPr>
        </p:nvSpPr>
        <p:spPr/>
        <p:txBody>
          <a:bodyPr/>
          <a:lstStyle/>
          <a:p>
            <a:r>
              <a:rPr lang="es-AR" dirty="0" err="1" smtClean="0"/>
              <a:t>Spatial</a:t>
            </a:r>
            <a:r>
              <a:rPr lang="es-AR" dirty="0" smtClean="0"/>
              <a:t> </a:t>
            </a:r>
            <a:r>
              <a:rPr lang="es-AR" dirty="0" err="1" smtClean="0"/>
              <a:t>poverty</a:t>
            </a:r>
            <a:r>
              <a:rPr lang="es-AR" dirty="0" smtClean="0"/>
              <a:t> </a:t>
            </a:r>
            <a:r>
              <a:rPr lang="es-AR" dirty="0" err="1" smtClean="0"/>
              <a:t>traps</a:t>
            </a:r>
            <a:r>
              <a:rPr lang="es-AR" dirty="0" smtClean="0"/>
              <a:t> are </a:t>
            </a:r>
            <a:r>
              <a:rPr lang="es-AR" dirty="0" err="1" smtClean="0"/>
              <a:t>the</a:t>
            </a:r>
            <a:r>
              <a:rPr lang="es-AR" dirty="0" smtClean="0"/>
              <a:t> </a:t>
            </a:r>
            <a:r>
              <a:rPr lang="es-AR" dirty="0" err="1" smtClean="0"/>
              <a:t>geographical</a:t>
            </a:r>
            <a:r>
              <a:rPr lang="es-AR" dirty="0" smtClean="0"/>
              <a:t> </a:t>
            </a:r>
            <a:r>
              <a:rPr lang="es-AR" dirty="0" err="1" smtClean="0"/>
              <a:t>disadvantages</a:t>
            </a:r>
            <a:r>
              <a:rPr lang="es-AR" dirty="0" smtClean="0"/>
              <a:t> </a:t>
            </a:r>
            <a:r>
              <a:rPr lang="es-AR" dirty="0" err="1" smtClean="0"/>
              <a:t>that</a:t>
            </a:r>
            <a:r>
              <a:rPr lang="es-AR" dirty="0" smtClean="0"/>
              <a:t> cause </a:t>
            </a:r>
            <a:r>
              <a:rPr lang="es-AR" dirty="0" err="1" smtClean="0"/>
              <a:t>poverty</a:t>
            </a:r>
            <a:r>
              <a:rPr lang="es-AR" dirty="0" smtClean="0"/>
              <a:t> </a:t>
            </a:r>
            <a:r>
              <a:rPr lang="en-US" dirty="0" smtClean="0"/>
              <a:t>(Bird, </a:t>
            </a:r>
            <a:r>
              <a:rPr lang="en-US" dirty="0" err="1" smtClean="0"/>
              <a:t>Heggins</a:t>
            </a:r>
            <a:r>
              <a:rPr lang="en-US" dirty="0" smtClean="0"/>
              <a:t> and Harris, 2010)</a:t>
            </a:r>
          </a:p>
          <a:p>
            <a:r>
              <a:rPr lang="en-US" dirty="0" smtClean="0"/>
              <a:t>According to </a:t>
            </a:r>
            <a:r>
              <a:rPr lang="es-AR" dirty="0" err="1" smtClean="0"/>
              <a:t>Grant</a:t>
            </a:r>
            <a:r>
              <a:rPr lang="es-AR" dirty="0" smtClean="0"/>
              <a:t>, (2010) </a:t>
            </a:r>
            <a:r>
              <a:rPr lang="en-US" dirty="0" smtClean="0"/>
              <a:t>spatial poverty traps can be classified into: </a:t>
            </a:r>
          </a:p>
          <a:p>
            <a:pPr lvl="1"/>
            <a:r>
              <a:rPr lang="es-AR" dirty="0" err="1" smtClean="0"/>
              <a:t>Remote</a:t>
            </a:r>
            <a:r>
              <a:rPr lang="es-AR" dirty="0" smtClean="0"/>
              <a:t> </a:t>
            </a:r>
            <a:r>
              <a:rPr lang="es-AR" dirty="0" err="1" smtClean="0"/>
              <a:t>areas</a:t>
            </a:r>
            <a:endParaRPr lang="es-AR" dirty="0" smtClean="0"/>
          </a:p>
          <a:p>
            <a:pPr lvl="1"/>
            <a:r>
              <a:rPr lang="es-AR" dirty="0" err="1" smtClean="0"/>
              <a:t>Low</a:t>
            </a:r>
            <a:r>
              <a:rPr lang="es-AR" dirty="0" smtClean="0"/>
              <a:t> </a:t>
            </a:r>
            <a:r>
              <a:rPr lang="es-AR" dirty="0" err="1" smtClean="0"/>
              <a:t>potential</a:t>
            </a:r>
            <a:r>
              <a:rPr lang="es-AR" dirty="0" smtClean="0"/>
              <a:t> </a:t>
            </a:r>
            <a:r>
              <a:rPr lang="es-AR" dirty="0" err="1" smtClean="0"/>
              <a:t>areas</a:t>
            </a:r>
            <a:endParaRPr lang="es-AR" dirty="0" smtClean="0"/>
          </a:p>
          <a:p>
            <a:pPr lvl="1"/>
            <a:r>
              <a:rPr lang="es-AR" dirty="0" smtClean="0"/>
              <a:t>and </a:t>
            </a:r>
            <a:r>
              <a:rPr lang="es-AR" dirty="0" err="1" smtClean="0"/>
              <a:t>weakly</a:t>
            </a:r>
            <a:r>
              <a:rPr lang="es-AR" dirty="0" smtClean="0"/>
              <a:t> </a:t>
            </a:r>
            <a:r>
              <a:rPr lang="es-AR" dirty="0" err="1" smtClean="0"/>
              <a:t>linked</a:t>
            </a:r>
            <a:r>
              <a:rPr lang="es-AR" dirty="0" smtClean="0"/>
              <a:t> </a:t>
            </a:r>
            <a:r>
              <a:rPr lang="es-AR" dirty="0" err="1" smtClean="0"/>
              <a:t>areas</a:t>
            </a:r>
            <a:endParaRPr lang="es-AR" dirty="0" smtClean="0"/>
          </a:p>
          <a:p>
            <a:pPr lvl="1">
              <a:buNone/>
            </a:pPr>
            <a:endParaRPr lang="es-A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dirty="0" smtClean="0"/>
              <a:t>A </a:t>
            </a:r>
            <a:r>
              <a:rPr lang="en-US" dirty="0" err="1" smtClean="0"/>
              <a:t>theorical</a:t>
            </a:r>
            <a:r>
              <a:rPr lang="en-US" dirty="0" smtClean="0"/>
              <a:t> approach: </a:t>
            </a:r>
            <a:r>
              <a:rPr lang="es-AR" dirty="0" err="1" smtClean="0"/>
              <a:t>Slum</a:t>
            </a:r>
            <a:endParaRPr lang="es-AR" dirty="0"/>
          </a:p>
        </p:txBody>
      </p:sp>
      <p:sp>
        <p:nvSpPr>
          <p:cNvPr id="3" name="2 Marcador de contenido"/>
          <p:cNvSpPr>
            <a:spLocks noGrp="1"/>
          </p:cNvSpPr>
          <p:nvPr>
            <p:ph idx="1"/>
          </p:nvPr>
        </p:nvSpPr>
        <p:spPr/>
        <p:txBody>
          <a:bodyPr/>
          <a:lstStyle/>
          <a:p>
            <a:r>
              <a:rPr lang="es-AR" dirty="0" err="1" smtClean="0"/>
              <a:t>An</a:t>
            </a:r>
            <a:r>
              <a:rPr lang="es-AR" dirty="0" smtClean="0"/>
              <a:t> </a:t>
            </a:r>
            <a:r>
              <a:rPr lang="es-AR" dirty="0" err="1" smtClean="0"/>
              <a:t>important</a:t>
            </a:r>
            <a:r>
              <a:rPr lang="es-AR" dirty="0" smtClean="0"/>
              <a:t> </a:t>
            </a:r>
            <a:r>
              <a:rPr lang="es-AR" dirty="0" err="1" smtClean="0"/>
              <a:t>type</a:t>
            </a:r>
            <a:r>
              <a:rPr lang="es-AR" dirty="0" smtClean="0"/>
              <a:t> of </a:t>
            </a:r>
            <a:r>
              <a:rPr lang="es-AR" dirty="0" err="1" smtClean="0"/>
              <a:t>Spatial</a:t>
            </a:r>
            <a:r>
              <a:rPr lang="es-AR" dirty="0" smtClean="0"/>
              <a:t> </a:t>
            </a:r>
            <a:r>
              <a:rPr lang="es-AR" dirty="0" err="1" smtClean="0"/>
              <a:t>Poverty</a:t>
            </a:r>
            <a:r>
              <a:rPr lang="es-AR" dirty="0" smtClean="0"/>
              <a:t> </a:t>
            </a:r>
            <a:r>
              <a:rPr lang="es-AR" dirty="0" err="1" smtClean="0"/>
              <a:t>Traps</a:t>
            </a:r>
            <a:r>
              <a:rPr lang="es-AR" dirty="0" smtClean="0"/>
              <a:t> </a:t>
            </a:r>
            <a:r>
              <a:rPr lang="es-AR" dirty="0" err="1" smtClean="0"/>
              <a:t>is</a:t>
            </a:r>
            <a:r>
              <a:rPr lang="es-AR" dirty="0" smtClean="0"/>
              <a:t> </a:t>
            </a:r>
            <a:r>
              <a:rPr lang="es-AR" dirty="0" err="1" smtClean="0"/>
              <a:t>the</a:t>
            </a:r>
            <a:r>
              <a:rPr lang="es-AR" dirty="0" smtClean="0"/>
              <a:t> </a:t>
            </a:r>
            <a:r>
              <a:rPr lang="es-AR" dirty="0" err="1" smtClean="0"/>
              <a:t>slum</a:t>
            </a:r>
            <a:r>
              <a:rPr lang="es-AR" dirty="0" smtClean="0"/>
              <a:t>, </a:t>
            </a:r>
            <a:r>
              <a:rPr lang="es-AR" dirty="0" err="1" smtClean="0"/>
              <a:t>which</a:t>
            </a:r>
            <a:r>
              <a:rPr lang="es-AR" dirty="0" smtClean="0"/>
              <a:t> </a:t>
            </a:r>
            <a:r>
              <a:rPr lang="es-AR" dirty="0" err="1" smtClean="0"/>
              <a:t>is</a:t>
            </a:r>
            <a:r>
              <a:rPr lang="es-AR" dirty="0" smtClean="0"/>
              <a:t> </a:t>
            </a:r>
            <a:r>
              <a:rPr lang="en-US" dirty="0" smtClean="0"/>
              <a:t>an urban place where poor and foreign people converge. </a:t>
            </a:r>
            <a:r>
              <a:rPr lang="es-AR" dirty="0" smtClean="0"/>
              <a:t>(Stokes, 1962)</a:t>
            </a:r>
          </a:p>
          <a:p>
            <a:r>
              <a:rPr lang="en-US" dirty="0" smtClean="0"/>
              <a:t>Thus, the slum represents a barrier of capabilities that tends to separate the population between those who fully use the social and economic life of the city, and those that do not reach the required level of social development.</a:t>
            </a:r>
            <a:endParaRPr lang="es-A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értic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Vértic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értic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4901</TotalTime>
  <Words>1308</Words>
  <Application>Microsoft Office PowerPoint</Application>
  <PresentationFormat>Presentación en pantalla (4:3)</PresentationFormat>
  <Paragraphs>88</Paragraphs>
  <Slides>26</Slides>
  <Notes>0</Notes>
  <HiddenSlides>0</HiddenSlides>
  <MMClips>0</MMClips>
  <ScaleCrop>false</ScaleCrop>
  <HeadingPairs>
    <vt:vector size="4" baseType="variant">
      <vt:variant>
        <vt:lpstr>Tema</vt:lpstr>
      </vt:variant>
      <vt:variant>
        <vt:i4>1</vt:i4>
      </vt:variant>
      <vt:variant>
        <vt:lpstr>Títulos de diapositiva</vt:lpstr>
      </vt:variant>
      <vt:variant>
        <vt:i4>26</vt:i4>
      </vt:variant>
    </vt:vector>
  </HeadingPairs>
  <TitlesOfParts>
    <vt:vector size="27" baseType="lpstr">
      <vt:lpstr>Vértice</vt:lpstr>
      <vt:lpstr>Relationsheep between poverty and migration in Bahía Blanca</vt:lpstr>
      <vt:lpstr>Introduction</vt:lpstr>
      <vt:lpstr>Diapositiva 3</vt:lpstr>
      <vt:lpstr>Introduction</vt:lpstr>
      <vt:lpstr>A theorical approach: migration and jobs opportunities</vt:lpstr>
      <vt:lpstr>Todaro’s Paradox</vt:lpstr>
      <vt:lpstr>The Todaro’s Paradox with land</vt:lpstr>
      <vt:lpstr>A theorical approach: Spatial Poverty Traps </vt:lpstr>
      <vt:lpstr>A theorical approach: Slum</vt:lpstr>
      <vt:lpstr>Slum</vt:lpstr>
      <vt:lpstr>Slum formation model</vt:lpstr>
      <vt:lpstr>Slum</vt:lpstr>
      <vt:lpstr>Some contributions on the phenomenon of poverty and migration in Bahia Blanca </vt:lpstr>
      <vt:lpstr>The urban growth in Bahía Blanca</vt:lpstr>
      <vt:lpstr>The urban growth in Bahía Blanca</vt:lpstr>
      <vt:lpstr>Relationship between poverty and migration </vt:lpstr>
      <vt:lpstr>Analysis at the national level </vt:lpstr>
      <vt:lpstr>Distribution of poverty and migration in Argentina</vt:lpstr>
      <vt:lpstr>Analysis at the provincial level</vt:lpstr>
      <vt:lpstr>Distribution of poverty and migration in Buenos Aires </vt:lpstr>
      <vt:lpstr>Analysis at the city level </vt:lpstr>
      <vt:lpstr>Analysis at the city level (Urban radios)</vt:lpstr>
      <vt:lpstr>Distribution of poverty and migration in Bahía Blanca </vt:lpstr>
      <vt:lpstr>Conclusions</vt:lpstr>
      <vt:lpstr>Conclusions</vt:lpstr>
      <vt:lpstr>Diapositiva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Relationsheep between poverty and migration in Bahía Blanca</dc:title>
  <dc:creator>Crisitina</dc:creator>
  <cp:lastModifiedBy>Crisitina</cp:lastModifiedBy>
  <cp:revision>58</cp:revision>
  <dcterms:created xsi:type="dcterms:W3CDTF">2016-09-16T18:32:10Z</dcterms:created>
  <dcterms:modified xsi:type="dcterms:W3CDTF">2016-10-01T21:13:35Z</dcterms:modified>
</cp:coreProperties>
</file>